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622" autoAdjust="0"/>
  </p:normalViewPr>
  <p:slideViewPr>
    <p:cSldViewPr>
      <p:cViewPr>
        <p:scale>
          <a:sx n="50" d="100"/>
          <a:sy n="50" d="100"/>
        </p:scale>
        <p:origin x="-1210" y="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E0F9E9A-BFEE-4C74-AD5B-C69B5770E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792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0D2ED18-1166-4365-8354-7EB22AC2F5A3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4CCF339-D530-4EA2-86B6-ADC4734428A5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CA" altLang="en-US" smtClean="0"/>
              <a:t>Refer to teacher’s notes for discussion points.</a:t>
            </a: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473ED70-4272-49E1-A4FD-BC5CCF96AD90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CA" altLang="en-US" smtClean="0"/>
              <a:t>Refer to teacher’s notes for discussion points.</a:t>
            </a: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AFAC17F-603D-464E-A12C-964A03C7D02B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CA" altLang="en-US" smtClean="0"/>
              <a:t>Refer to teacher’s notes for discussion points.</a:t>
            </a: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9B01850-78BB-462F-A095-CDFD3AE622D3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CA" altLang="en-US" smtClean="0"/>
              <a:t>Ask question to class before showing answers and brainstorm suggestions. Hopefully students will come up with some of the points listed here.</a:t>
            </a: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E433B-BDB3-4567-BC15-3F61ED804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1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46A16-ACBC-4324-9B32-DC491D6E3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4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2B222-F6AE-49C5-8653-35F9A6BFA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1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151AC-AE2D-49A0-98F9-EB1D1E491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37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08519-1098-402A-A8BF-F335BD93D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9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2B152-606D-4C41-BD52-3EBF460A5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2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4D3FF-C974-4C57-8073-183149384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85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4E82E-AC69-4881-80D6-3DCEF5DD8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7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B475C-612B-4D1F-A605-3633315EC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1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E9965-3138-450E-B3B2-EB0F24645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46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A446E-144C-473B-8E1C-543CBA1D0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3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49CF3D3-E3AD-4CFA-999E-4CFED13D5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cid:image001.jpg@01D1544B.7AC905D0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teachingsexualhealth.ca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achingsexualhealth.ca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teachingsexualhealth.ca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130425"/>
            <a:ext cx="8134350" cy="1470025"/>
          </a:xfrm>
        </p:spPr>
        <p:txBody>
          <a:bodyPr/>
          <a:lstStyle/>
          <a:p>
            <a:pPr eaLnBrk="1" hangingPunct="1"/>
            <a:r>
              <a:rPr lang="en-CA" altLang="en-US" smtClean="0"/>
              <a:t>Reproductive Health Lesson #1</a:t>
            </a:r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CA" altLang="en-US" sz="3000" smtClean="0">
                <a:solidFill>
                  <a:schemeClr val="bg2"/>
                </a:solidFill>
              </a:rPr>
              <a:t>Grade 11</a:t>
            </a:r>
          </a:p>
          <a:p>
            <a:pPr eaLnBrk="1" hangingPunct="1"/>
            <a:r>
              <a:rPr lang="en-CA" altLang="en-US" sz="3000" smtClean="0">
                <a:solidFill>
                  <a:schemeClr val="bg2"/>
                </a:solidFill>
              </a:rPr>
              <a:t>PPL30</a:t>
            </a:r>
          </a:p>
          <a:p>
            <a:r>
              <a:rPr lang="en-CA" altLang="en-US" sz="1200" smtClean="0">
                <a:solidFill>
                  <a:schemeClr val="bg2"/>
                </a:solidFill>
              </a:rPr>
              <a:t>Adapted and reproduced with permission of Simcoe Muskoka Health Unit</a:t>
            </a:r>
          </a:p>
          <a:p>
            <a:r>
              <a:rPr lang="en-CA" altLang="en-US" sz="2800" smtClean="0">
                <a:solidFill>
                  <a:schemeClr val="bg2"/>
                </a:solidFill>
              </a:rPr>
              <a:t> </a:t>
            </a:r>
          </a:p>
          <a:p>
            <a:pPr eaLnBrk="1" hangingPunct="1"/>
            <a:endParaRPr lang="en-US" altLang="en-US" sz="3000" smtClean="0">
              <a:solidFill>
                <a:schemeClr val="bg2"/>
              </a:solidFill>
            </a:endParaRPr>
          </a:p>
        </p:txBody>
      </p:sp>
      <p:pic>
        <p:nvPicPr>
          <p:cNvPr id="2052" name="Picture 3" descr="Durham Region Health Departmen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963" y="5805488"/>
            <a:ext cx="6000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4" descr="cid:image001.jpg@01D1544B.7AC905D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620713"/>
            <a:ext cx="838200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Lesson Content</a:t>
            </a:r>
            <a:endParaRPr lang="en-US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Overview of the Reproductive System</a:t>
            </a:r>
          </a:p>
          <a:p>
            <a:pPr eaLnBrk="1" hangingPunct="1"/>
            <a:r>
              <a:rPr lang="en-CA" altLang="en-US" smtClean="0"/>
              <a:t>How Conception Occurs</a:t>
            </a:r>
          </a:p>
          <a:p>
            <a:pPr eaLnBrk="1" hangingPunct="1"/>
            <a:r>
              <a:rPr lang="en-CA" altLang="en-US" smtClean="0"/>
              <a:t>Brainstorming Activity</a:t>
            </a:r>
          </a:p>
          <a:p>
            <a:pPr eaLnBrk="1" hangingPunct="1"/>
            <a:r>
              <a:rPr lang="en-CA" altLang="en-US" smtClean="0"/>
              <a:t>Reproductive Health Quiz</a:t>
            </a:r>
            <a:endParaRPr lang="en-US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CA" altLang="en-US" sz="3600" smtClean="0"/>
              <a:t>Female Reproductive System</a:t>
            </a:r>
            <a:endParaRPr lang="en-US" altLang="en-US" sz="3600" smtClean="0"/>
          </a:p>
        </p:txBody>
      </p:sp>
      <p:pic>
        <p:nvPicPr>
          <p:cNvPr id="4099" name="Content Placeholder 11" descr="labelled illustration of the female reproductive system"/>
          <p:cNvPicPr>
            <a:picLocks noGrp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6"/>
          <a:stretch>
            <a:fillRect/>
          </a:stretch>
        </p:blipFill>
        <p:spPr>
          <a:xfrm>
            <a:off x="1763713" y="1125538"/>
            <a:ext cx="5473700" cy="5516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4100" name="Group 5" descr="Alberts Health Services logo"/>
          <p:cNvGrpSpPr>
            <a:grpSpLocks/>
          </p:cNvGrpSpPr>
          <p:nvPr/>
        </p:nvGrpSpPr>
        <p:grpSpPr bwMode="auto">
          <a:xfrm>
            <a:off x="6053138" y="6381750"/>
            <a:ext cx="3081337" cy="331788"/>
            <a:chOff x="3132138" y="6381750"/>
            <a:chExt cx="3081870" cy="331462"/>
          </a:xfrm>
        </p:grpSpPr>
        <p:sp>
          <p:nvSpPr>
            <p:cNvPr id="4101" name="Text Box 6"/>
            <p:cNvSpPr txBox="1">
              <a:spLocks noChangeArrowheads="1"/>
            </p:cNvSpPr>
            <p:nvPr/>
          </p:nvSpPr>
          <p:spPr bwMode="auto">
            <a:xfrm>
              <a:off x="4076864" y="6453117"/>
              <a:ext cx="2137144" cy="2600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100">
                  <a:cs typeface="Arial" charset="0"/>
                </a:rPr>
                <a:t>©2013 </a:t>
              </a:r>
              <a:r>
                <a:rPr lang="en-CA" altLang="en-US" sz="1100" u="sng">
                  <a:cs typeface="Arial" charset="0"/>
                  <a:hlinkClick r:id="rId4"/>
                </a:rPr>
                <a:t>teachingsexualhealth.ca</a:t>
              </a:r>
              <a:endParaRPr lang="en-US" altLang="en-US" sz="1100">
                <a:cs typeface="Arial" charset="0"/>
              </a:endParaRPr>
            </a:p>
          </p:txBody>
        </p:sp>
        <p:pic>
          <p:nvPicPr>
            <p:cNvPr id="4102" name="Picture 5" descr="mcs-vis-logo-ahs-colour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2138" y="6381750"/>
              <a:ext cx="914400" cy="273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600" smtClean="0"/>
              <a:t>Male Reproductive System</a:t>
            </a:r>
            <a:endParaRPr lang="en-US" altLang="en-US" sz="3600" smtClean="0"/>
          </a:p>
        </p:txBody>
      </p:sp>
      <p:grpSp>
        <p:nvGrpSpPr>
          <p:cNvPr id="5123" name="Group 5" descr="Alberta Health Services logo"/>
          <p:cNvGrpSpPr>
            <a:grpSpLocks/>
          </p:cNvGrpSpPr>
          <p:nvPr/>
        </p:nvGrpSpPr>
        <p:grpSpPr bwMode="auto">
          <a:xfrm>
            <a:off x="6053138" y="6381750"/>
            <a:ext cx="3081337" cy="331788"/>
            <a:chOff x="3132138" y="6381750"/>
            <a:chExt cx="3081870" cy="331462"/>
          </a:xfrm>
        </p:grpSpPr>
        <p:sp>
          <p:nvSpPr>
            <p:cNvPr id="5125" name="Text Box 6"/>
            <p:cNvSpPr txBox="1">
              <a:spLocks noChangeArrowheads="1"/>
            </p:cNvSpPr>
            <p:nvPr/>
          </p:nvSpPr>
          <p:spPr bwMode="auto">
            <a:xfrm>
              <a:off x="4076864" y="6453117"/>
              <a:ext cx="2137144" cy="2600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100">
                  <a:cs typeface="Arial" charset="0"/>
                </a:rPr>
                <a:t>©2013 </a:t>
              </a:r>
              <a:r>
                <a:rPr lang="en-CA" altLang="en-US" sz="1100" u="sng">
                  <a:cs typeface="Arial" charset="0"/>
                  <a:hlinkClick r:id="rId3"/>
                </a:rPr>
                <a:t>teachingsexualhealth.ca</a:t>
              </a:r>
              <a:endParaRPr lang="en-US" altLang="en-US" sz="1100">
                <a:cs typeface="Arial" charset="0"/>
              </a:endParaRPr>
            </a:p>
          </p:txBody>
        </p:sp>
        <p:pic>
          <p:nvPicPr>
            <p:cNvPr id="5126" name="Picture 5" descr="mcs-vis-logo-ahs-colour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2138" y="6381750"/>
              <a:ext cx="914400" cy="273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124" name="Picture 4" descr="labelled illustration of the male reproductive syste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6515" b="28481"/>
          <a:stretch>
            <a:fillRect/>
          </a:stretch>
        </p:blipFill>
        <p:spPr bwMode="auto">
          <a:xfrm>
            <a:off x="1116013" y="1196975"/>
            <a:ext cx="8208962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600" smtClean="0"/>
              <a:t>How Conception Occurs</a:t>
            </a:r>
            <a:endParaRPr lang="en-US" altLang="en-US" sz="3600" smtClean="0"/>
          </a:p>
        </p:txBody>
      </p:sp>
      <p:pic>
        <p:nvPicPr>
          <p:cNvPr id="6147" name="Picture 4" descr="pictorial depiction of how sperm enters the fallopian tubes to fertalize an eg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6375" y="1484313"/>
            <a:ext cx="56467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6148" name="Group 5" descr="Alberta Health Services logo"/>
          <p:cNvGrpSpPr>
            <a:grpSpLocks/>
          </p:cNvGrpSpPr>
          <p:nvPr/>
        </p:nvGrpSpPr>
        <p:grpSpPr bwMode="auto">
          <a:xfrm>
            <a:off x="6053138" y="6381750"/>
            <a:ext cx="3081337" cy="331788"/>
            <a:chOff x="3132138" y="6381750"/>
            <a:chExt cx="3081870" cy="331462"/>
          </a:xfrm>
        </p:grpSpPr>
        <p:sp>
          <p:nvSpPr>
            <p:cNvPr id="6149" name="Text Box 6"/>
            <p:cNvSpPr txBox="1">
              <a:spLocks noChangeArrowheads="1"/>
            </p:cNvSpPr>
            <p:nvPr/>
          </p:nvSpPr>
          <p:spPr bwMode="auto">
            <a:xfrm>
              <a:off x="4076864" y="6453117"/>
              <a:ext cx="2137144" cy="2600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100">
                  <a:cs typeface="Arial" charset="0"/>
                </a:rPr>
                <a:t>©2013 </a:t>
              </a:r>
              <a:r>
                <a:rPr lang="en-CA" altLang="en-US" sz="1100" u="sng">
                  <a:cs typeface="Arial" charset="0"/>
                  <a:hlinkClick r:id="rId4"/>
                </a:rPr>
                <a:t>teachingsexualhealth.ca</a:t>
              </a:r>
              <a:endParaRPr lang="en-US" altLang="en-US" sz="1100">
                <a:cs typeface="Arial" charset="0"/>
              </a:endParaRPr>
            </a:p>
          </p:txBody>
        </p:sp>
        <p:pic>
          <p:nvPicPr>
            <p:cNvPr id="6150" name="Picture 5" descr="mcs-vis-logo-ahs-colour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2138" y="6381750"/>
              <a:ext cx="914400" cy="273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600" smtClean="0"/>
              <a:t>What factors can influence reproductive health?</a:t>
            </a:r>
            <a:endParaRPr lang="en-US" altLang="en-US" sz="36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38989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 smtClean="0"/>
              <a:t>Alcohol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mtClean="0"/>
              <a:t>Caffeine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mtClean="0"/>
              <a:t>Drugs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mtClean="0"/>
              <a:t>Education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mtClean="0"/>
              <a:t>Environment 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mtClean="0"/>
              <a:t>Genetics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mtClean="0"/>
              <a:t>Friends and family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mtClean="0"/>
              <a:t>Folate/folic acid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mtClean="0"/>
              <a:t>Weight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859338" y="1844675"/>
            <a:ext cx="5111750" cy="521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CA" altLang="en-US"/>
              <a:t>Sexually transmitted infections (STIs)</a:t>
            </a:r>
          </a:p>
          <a:p>
            <a:pPr eaLnBrk="1" hangingPunct="1">
              <a:spcBef>
                <a:spcPct val="0"/>
              </a:spcBef>
            </a:pPr>
            <a:r>
              <a:rPr lang="en-CA" altLang="en-US"/>
              <a:t>Immunization status</a:t>
            </a:r>
          </a:p>
          <a:p>
            <a:pPr eaLnBrk="1" hangingPunct="1">
              <a:spcBef>
                <a:spcPct val="0"/>
              </a:spcBef>
            </a:pPr>
            <a:r>
              <a:rPr lang="en-CA" altLang="en-US"/>
              <a:t>Income</a:t>
            </a:r>
          </a:p>
          <a:p>
            <a:pPr eaLnBrk="1" hangingPunct="1">
              <a:spcBef>
                <a:spcPct val="0"/>
              </a:spcBef>
            </a:pPr>
            <a:r>
              <a:rPr lang="en-CA" altLang="en-US"/>
              <a:t>Medications</a:t>
            </a:r>
          </a:p>
          <a:p>
            <a:pPr eaLnBrk="1" hangingPunct="1">
              <a:spcBef>
                <a:spcPct val="0"/>
              </a:spcBef>
            </a:pPr>
            <a:r>
              <a:rPr lang="en-CA" altLang="en-US"/>
              <a:t>Exercise</a:t>
            </a:r>
          </a:p>
          <a:p>
            <a:pPr eaLnBrk="1" hangingPunct="1">
              <a:spcBef>
                <a:spcPct val="0"/>
              </a:spcBef>
            </a:pPr>
            <a:r>
              <a:rPr lang="en-CA" altLang="en-US"/>
              <a:t>Tobacco</a:t>
            </a:r>
          </a:p>
          <a:p>
            <a:pPr eaLnBrk="1" hangingPunct="1">
              <a:spcBef>
                <a:spcPct val="0"/>
              </a:spcBef>
            </a:pPr>
            <a:r>
              <a:rPr lang="en-CA" altLang="en-US"/>
              <a:t>Stress</a:t>
            </a:r>
          </a:p>
          <a:p>
            <a:pPr eaLnBrk="1" hangingPunct="1">
              <a:spcBef>
                <a:spcPct val="0"/>
              </a:spcBef>
            </a:pPr>
            <a:r>
              <a:rPr lang="en-CA" altLang="en-US"/>
              <a:t>Nutrition</a:t>
            </a:r>
            <a:endParaRPr lang="en-US" altLang="en-US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Reproductive Health Quiz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Complete quiz by marking true or false</a:t>
            </a:r>
          </a:p>
          <a:p>
            <a:pPr eaLnBrk="1" hangingPunct="1"/>
            <a:r>
              <a:rPr lang="en-CA" altLang="en-US" smtClean="0"/>
              <a:t>Discussion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Life Plans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mtClean="0"/>
              <a:t>Do I want to be a parent some day?</a:t>
            </a:r>
          </a:p>
          <a:p>
            <a:r>
              <a:rPr lang="en-CA" altLang="en-US" smtClean="0"/>
              <a:t>How many children would I like to have?</a:t>
            </a:r>
          </a:p>
          <a:p>
            <a:r>
              <a:rPr lang="en-CA" altLang="en-US" smtClean="0"/>
              <a:t>Who will I talk to if I have questions about my sexual health?</a:t>
            </a:r>
          </a:p>
          <a:p>
            <a:r>
              <a:rPr lang="en-CA" altLang="en-US" smtClean="0"/>
              <a:t>What do I want to be doing next year? In 5 or 10 years?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199</Words>
  <Application>Microsoft Office PowerPoint</Application>
  <PresentationFormat>On-screen Show (4:3)</PresentationFormat>
  <Paragraphs>51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Reproductive Health Lesson #1</vt:lpstr>
      <vt:lpstr>Lesson Content</vt:lpstr>
      <vt:lpstr>Female Reproductive System</vt:lpstr>
      <vt:lpstr>Male Reproductive System</vt:lpstr>
      <vt:lpstr>How Conception Occurs</vt:lpstr>
      <vt:lpstr>What factors can influence reproductive health?</vt:lpstr>
      <vt:lpstr>Reproductive Health Quiz</vt:lpstr>
      <vt:lpstr>Life Plans </vt:lpstr>
    </vt:vector>
  </TitlesOfParts>
  <Company>Regional Municipality of Durham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Reproductive Health Lesson #1 Grade 11</dc:title>
  <dc:creator>Durham Region Health Department</dc:creator>
  <cp:lastModifiedBy>Durham Region Health Department</cp:lastModifiedBy>
  <cp:revision>12</cp:revision>
  <dcterms:created xsi:type="dcterms:W3CDTF">2014-04-24T17:40:55Z</dcterms:created>
  <dcterms:modified xsi:type="dcterms:W3CDTF">2017-08-30T18:21:21Z</dcterms:modified>
</cp:coreProperties>
</file>