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21" r:id="rId2"/>
    <p:sldId id="257" r:id="rId3"/>
    <p:sldId id="258" r:id="rId4"/>
    <p:sldId id="260" r:id="rId5"/>
    <p:sldId id="259" r:id="rId6"/>
    <p:sldId id="261"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 id="313" r:id="rId28"/>
    <p:sldId id="314" r:id="rId29"/>
    <p:sldId id="315" r:id="rId30"/>
    <p:sldId id="316" r:id="rId31"/>
    <p:sldId id="317" r:id="rId32"/>
    <p:sldId id="318" r:id="rId33"/>
    <p:sldId id="320" r:id="rId34"/>
    <p:sldId id="283"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8" autoAdjust="0"/>
    <p:restoredTop sz="66430" autoAdjust="0"/>
  </p:normalViewPr>
  <p:slideViewPr>
    <p:cSldViewPr>
      <p:cViewPr varScale="1">
        <p:scale>
          <a:sx n="72" d="100"/>
          <a:sy n="72" d="100"/>
        </p:scale>
        <p:origin x="-996" y="-90"/>
      </p:cViewPr>
      <p:guideLst>
        <p:guide orient="horz" pos="2160"/>
        <p:guide pos="2880"/>
      </p:guideLst>
    </p:cSldViewPr>
  </p:slideViewPr>
  <p:outlineViewPr>
    <p:cViewPr>
      <p:scale>
        <a:sx n="33" d="100"/>
        <a:sy n="33" d="100"/>
      </p:scale>
      <p:origin x="0" y="28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BE0AD90-C684-478E-A55C-91721F4C90B9}" type="datetimeFigureOut">
              <a:rPr lang="en-CA" smtClean="0"/>
              <a:t>26/01/2016</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F101B51-8E72-42F6-AB85-6E83E284789E}" type="slidenum">
              <a:rPr lang="en-CA" smtClean="0"/>
              <a:t>‹#›</a:t>
            </a:fld>
            <a:endParaRPr lang="en-CA"/>
          </a:p>
        </p:txBody>
      </p:sp>
    </p:spTree>
    <p:extLst>
      <p:ext uri="{BB962C8B-B14F-4D97-AF65-F5344CB8AC3E}">
        <p14:creationId xmlns:p14="http://schemas.microsoft.com/office/powerpoint/2010/main" val="2072938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image.durham.ca/HealthNeighbourHoods/PDFs/Chlamydia,%20females%2015-24.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1</a:t>
            </a:fld>
            <a:endParaRPr lang="en-CA"/>
          </a:p>
        </p:txBody>
      </p:sp>
    </p:spTree>
    <p:extLst>
      <p:ext uri="{BB962C8B-B14F-4D97-AF65-F5344CB8AC3E}">
        <p14:creationId xmlns:p14="http://schemas.microsoft.com/office/powerpoint/2010/main" val="3547730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10</a:t>
            </a:fld>
            <a:endParaRPr lang="en-CA"/>
          </a:p>
        </p:txBody>
      </p:sp>
    </p:spTree>
    <p:extLst>
      <p:ext uri="{BB962C8B-B14F-4D97-AF65-F5344CB8AC3E}">
        <p14:creationId xmlns:p14="http://schemas.microsoft.com/office/powerpoint/2010/main" val="1942553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11</a:t>
            </a:fld>
            <a:endParaRPr lang="en-CA"/>
          </a:p>
        </p:txBody>
      </p:sp>
    </p:spTree>
    <p:extLst>
      <p:ext uri="{BB962C8B-B14F-4D97-AF65-F5344CB8AC3E}">
        <p14:creationId xmlns:p14="http://schemas.microsoft.com/office/powerpoint/2010/main" val="36160000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12</a:t>
            </a:fld>
            <a:endParaRPr lang="en-CA"/>
          </a:p>
        </p:txBody>
      </p:sp>
    </p:spTree>
    <p:extLst>
      <p:ext uri="{BB962C8B-B14F-4D97-AF65-F5344CB8AC3E}">
        <p14:creationId xmlns:p14="http://schemas.microsoft.com/office/powerpoint/2010/main" val="1346453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13</a:t>
            </a:fld>
            <a:endParaRPr lang="en-CA"/>
          </a:p>
        </p:txBody>
      </p:sp>
    </p:spTree>
    <p:extLst>
      <p:ext uri="{BB962C8B-B14F-4D97-AF65-F5344CB8AC3E}">
        <p14:creationId xmlns:p14="http://schemas.microsoft.com/office/powerpoint/2010/main" val="4548415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14</a:t>
            </a:fld>
            <a:endParaRPr lang="en-CA"/>
          </a:p>
        </p:txBody>
      </p:sp>
    </p:spTree>
    <p:extLst>
      <p:ext uri="{BB962C8B-B14F-4D97-AF65-F5344CB8AC3E}">
        <p14:creationId xmlns:p14="http://schemas.microsoft.com/office/powerpoint/2010/main" val="3737290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15</a:t>
            </a:fld>
            <a:endParaRPr lang="en-CA"/>
          </a:p>
        </p:txBody>
      </p:sp>
    </p:spTree>
    <p:extLst>
      <p:ext uri="{BB962C8B-B14F-4D97-AF65-F5344CB8AC3E}">
        <p14:creationId xmlns:p14="http://schemas.microsoft.com/office/powerpoint/2010/main" val="724340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16</a:t>
            </a:fld>
            <a:endParaRPr lang="en-CA"/>
          </a:p>
        </p:txBody>
      </p:sp>
    </p:spTree>
    <p:extLst>
      <p:ext uri="{BB962C8B-B14F-4D97-AF65-F5344CB8AC3E}">
        <p14:creationId xmlns:p14="http://schemas.microsoft.com/office/powerpoint/2010/main" val="3013309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17</a:t>
            </a:fld>
            <a:endParaRPr lang="en-CA"/>
          </a:p>
        </p:txBody>
      </p:sp>
    </p:spTree>
    <p:extLst>
      <p:ext uri="{BB962C8B-B14F-4D97-AF65-F5344CB8AC3E}">
        <p14:creationId xmlns:p14="http://schemas.microsoft.com/office/powerpoint/2010/main" val="18536888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STI germs can grow in the throat, mouth, genitals or anus and cannot be eliminated using regular good hygiene</a:t>
            </a:r>
          </a:p>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18</a:t>
            </a:fld>
            <a:endParaRPr lang="en-CA"/>
          </a:p>
        </p:txBody>
      </p:sp>
    </p:spTree>
    <p:extLst>
      <p:ext uri="{BB962C8B-B14F-4D97-AF65-F5344CB8AC3E}">
        <p14:creationId xmlns:p14="http://schemas.microsoft.com/office/powerpoint/2010/main" val="34219912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19</a:t>
            </a:fld>
            <a:endParaRPr lang="en-CA"/>
          </a:p>
        </p:txBody>
      </p:sp>
    </p:spTree>
    <p:extLst>
      <p:ext uri="{BB962C8B-B14F-4D97-AF65-F5344CB8AC3E}">
        <p14:creationId xmlns:p14="http://schemas.microsoft.com/office/powerpoint/2010/main" val="1000605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CA" dirty="0" smtClean="0"/>
              <a:t>Part C Defining STI and HIV</a:t>
            </a:r>
          </a:p>
          <a:p>
            <a:pPr defTabSz="931774">
              <a:defRPr/>
            </a:pPr>
            <a:endParaRPr lang="en-CA" dirty="0" smtClean="0"/>
          </a:p>
          <a:p>
            <a:pPr defTabSz="931774">
              <a:defRPr/>
            </a:pPr>
            <a:r>
              <a:rPr lang="en-CA" dirty="0" smtClean="0"/>
              <a:t>Inform students that the term “sexually transmitted infection” is a relatively new term that they may hear when discussing what use to be called a “sexually transmitted disease” (STD)</a:t>
            </a:r>
          </a:p>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2</a:t>
            </a:fld>
            <a:endParaRPr lang="en-CA"/>
          </a:p>
        </p:txBody>
      </p:sp>
    </p:spTree>
    <p:extLst>
      <p:ext uri="{BB962C8B-B14F-4D97-AF65-F5344CB8AC3E}">
        <p14:creationId xmlns:p14="http://schemas.microsoft.com/office/powerpoint/2010/main" val="1571845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20</a:t>
            </a:fld>
            <a:endParaRPr lang="en-CA"/>
          </a:p>
        </p:txBody>
      </p:sp>
    </p:spTree>
    <p:extLst>
      <p:ext uri="{BB962C8B-B14F-4D97-AF65-F5344CB8AC3E}">
        <p14:creationId xmlns:p14="http://schemas.microsoft.com/office/powerpoint/2010/main" val="36727029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21</a:t>
            </a:fld>
            <a:endParaRPr lang="en-CA"/>
          </a:p>
        </p:txBody>
      </p:sp>
    </p:spTree>
    <p:extLst>
      <p:ext uri="{BB962C8B-B14F-4D97-AF65-F5344CB8AC3E}">
        <p14:creationId xmlns:p14="http://schemas.microsoft.com/office/powerpoint/2010/main" val="3058317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22</a:t>
            </a:fld>
            <a:endParaRPr lang="en-CA"/>
          </a:p>
        </p:txBody>
      </p:sp>
    </p:spTree>
    <p:extLst>
      <p:ext uri="{BB962C8B-B14F-4D97-AF65-F5344CB8AC3E}">
        <p14:creationId xmlns:p14="http://schemas.microsoft.com/office/powerpoint/2010/main" val="13958042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23</a:t>
            </a:fld>
            <a:endParaRPr lang="en-CA"/>
          </a:p>
        </p:txBody>
      </p:sp>
    </p:spTree>
    <p:extLst>
      <p:ext uri="{BB962C8B-B14F-4D97-AF65-F5344CB8AC3E}">
        <p14:creationId xmlns:p14="http://schemas.microsoft.com/office/powerpoint/2010/main" val="14399420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24</a:t>
            </a:fld>
            <a:endParaRPr lang="en-CA"/>
          </a:p>
        </p:txBody>
      </p:sp>
    </p:spTree>
    <p:extLst>
      <p:ext uri="{BB962C8B-B14F-4D97-AF65-F5344CB8AC3E}">
        <p14:creationId xmlns:p14="http://schemas.microsoft.com/office/powerpoint/2010/main" val="16327120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25</a:t>
            </a:fld>
            <a:endParaRPr lang="en-CA"/>
          </a:p>
        </p:txBody>
      </p:sp>
    </p:spTree>
    <p:extLst>
      <p:ext uri="{BB962C8B-B14F-4D97-AF65-F5344CB8AC3E}">
        <p14:creationId xmlns:p14="http://schemas.microsoft.com/office/powerpoint/2010/main" val="23693873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26</a:t>
            </a:fld>
            <a:endParaRPr lang="en-CA"/>
          </a:p>
        </p:txBody>
      </p:sp>
    </p:spTree>
    <p:extLst>
      <p:ext uri="{BB962C8B-B14F-4D97-AF65-F5344CB8AC3E}">
        <p14:creationId xmlns:p14="http://schemas.microsoft.com/office/powerpoint/2010/main" val="34962852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27</a:t>
            </a:fld>
            <a:endParaRPr lang="en-CA"/>
          </a:p>
        </p:txBody>
      </p:sp>
    </p:spTree>
    <p:extLst>
      <p:ext uri="{BB962C8B-B14F-4D97-AF65-F5344CB8AC3E}">
        <p14:creationId xmlns:p14="http://schemas.microsoft.com/office/powerpoint/2010/main" val="16599632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28</a:t>
            </a:fld>
            <a:endParaRPr lang="en-CA"/>
          </a:p>
        </p:txBody>
      </p:sp>
    </p:spTree>
    <p:extLst>
      <p:ext uri="{BB962C8B-B14F-4D97-AF65-F5344CB8AC3E}">
        <p14:creationId xmlns:p14="http://schemas.microsoft.com/office/powerpoint/2010/main" val="1266913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29</a:t>
            </a:fld>
            <a:endParaRPr lang="en-CA"/>
          </a:p>
        </p:txBody>
      </p:sp>
    </p:spTree>
    <p:extLst>
      <p:ext uri="{BB962C8B-B14F-4D97-AF65-F5344CB8AC3E}">
        <p14:creationId xmlns:p14="http://schemas.microsoft.com/office/powerpoint/2010/main" val="264839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Part C question 2</a:t>
            </a:r>
          </a:p>
          <a:p>
            <a:endParaRPr lang="en-CA"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Myths like “its easy to tell if a person has an STI because he/she will look sick” could prevent a person from using protection or seeking treatment</a:t>
            </a:r>
          </a:p>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3</a:t>
            </a:fld>
            <a:endParaRPr lang="en-CA"/>
          </a:p>
        </p:txBody>
      </p:sp>
    </p:spTree>
    <p:extLst>
      <p:ext uri="{BB962C8B-B14F-4D97-AF65-F5344CB8AC3E}">
        <p14:creationId xmlns:p14="http://schemas.microsoft.com/office/powerpoint/2010/main" val="40597964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30</a:t>
            </a:fld>
            <a:endParaRPr lang="en-CA"/>
          </a:p>
        </p:txBody>
      </p:sp>
    </p:spTree>
    <p:extLst>
      <p:ext uri="{BB962C8B-B14F-4D97-AF65-F5344CB8AC3E}">
        <p14:creationId xmlns:p14="http://schemas.microsoft.com/office/powerpoint/2010/main" val="32807471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5F101B51-8E72-42F6-AB85-6E83E284789E}" type="slidenum">
              <a:rPr lang="en-CA" smtClean="0"/>
              <a:t>31</a:t>
            </a:fld>
            <a:endParaRPr lang="en-CA"/>
          </a:p>
        </p:txBody>
      </p:sp>
    </p:spTree>
    <p:extLst>
      <p:ext uri="{BB962C8B-B14F-4D97-AF65-F5344CB8AC3E}">
        <p14:creationId xmlns:p14="http://schemas.microsoft.com/office/powerpoint/2010/main" val="2863935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32</a:t>
            </a:fld>
            <a:endParaRPr lang="en-CA"/>
          </a:p>
        </p:txBody>
      </p:sp>
    </p:spTree>
    <p:extLst>
      <p:ext uri="{BB962C8B-B14F-4D97-AF65-F5344CB8AC3E}">
        <p14:creationId xmlns:p14="http://schemas.microsoft.com/office/powerpoint/2010/main" val="10260846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Part E STI review</a:t>
            </a:r>
          </a:p>
          <a:p>
            <a:endParaRPr lang="en-CA" dirty="0" smtClean="0"/>
          </a:p>
          <a:p>
            <a:r>
              <a:rPr lang="en-CA" dirty="0" smtClean="0"/>
              <a:t>Distribute</a:t>
            </a:r>
            <a:r>
              <a:rPr lang="en-CA" baseline="0" dirty="0" smtClean="0"/>
              <a:t> handout STI Review</a:t>
            </a:r>
          </a:p>
          <a:p>
            <a:r>
              <a:rPr lang="en-CA" baseline="0" dirty="0" smtClean="0"/>
              <a:t>Follow instructions for  this part of the lesson</a:t>
            </a:r>
          </a:p>
        </p:txBody>
      </p:sp>
      <p:sp>
        <p:nvSpPr>
          <p:cNvPr id="4" name="Slide Number Placeholder 3"/>
          <p:cNvSpPr>
            <a:spLocks noGrp="1"/>
          </p:cNvSpPr>
          <p:nvPr>
            <p:ph type="sldNum" sz="quarter" idx="10"/>
          </p:nvPr>
        </p:nvSpPr>
        <p:spPr/>
        <p:txBody>
          <a:bodyPr/>
          <a:lstStyle/>
          <a:p>
            <a:fld id="{5F101B51-8E72-42F6-AB85-6E83E284789E}" type="slidenum">
              <a:rPr lang="en-CA" smtClean="0"/>
              <a:t>33</a:t>
            </a:fld>
            <a:endParaRPr lang="en-CA"/>
          </a:p>
        </p:txBody>
      </p:sp>
    </p:spTree>
    <p:extLst>
      <p:ext uri="{BB962C8B-B14F-4D97-AF65-F5344CB8AC3E}">
        <p14:creationId xmlns:p14="http://schemas.microsoft.com/office/powerpoint/2010/main" val="24057703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r>
              <a:rPr lang="en-CA" dirty="0" smtClean="0"/>
              <a:t>Part</a:t>
            </a:r>
            <a:r>
              <a:rPr lang="en-CA" baseline="0" dirty="0" smtClean="0"/>
              <a:t> F Activity Option</a:t>
            </a:r>
          </a:p>
          <a:p>
            <a:endParaRPr lang="en-CA" baseline="0" dirty="0" smtClean="0"/>
          </a:p>
          <a:p>
            <a:r>
              <a:rPr lang="en-CA" dirty="0" smtClean="0"/>
              <a:t>Distribute </a:t>
            </a:r>
            <a:r>
              <a:rPr lang="en-CA" smtClean="0"/>
              <a:t>handout </a:t>
            </a:r>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34</a:t>
            </a:fld>
            <a:endParaRPr lang="en-CA"/>
          </a:p>
        </p:txBody>
      </p:sp>
    </p:spTree>
    <p:extLst>
      <p:ext uri="{BB962C8B-B14F-4D97-AF65-F5344CB8AC3E}">
        <p14:creationId xmlns:p14="http://schemas.microsoft.com/office/powerpoint/2010/main" val="2279329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b="0" dirty="0" smtClean="0"/>
              <a:t>Part C question 3</a:t>
            </a:r>
          </a:p>
          <a:p>
            <a:pPr lvl="0"/>
            <a:endParaRPr lang="en-CA" b="1" dirty="0" smtClean="0"/>
          </a:p>
          <a:p>
            <a:pPr lvl="0"/>
            <a:r>
              <a:rPr lang="en-CA" b="1" dirty="0" smtClean="0"/>
              <a:t>Viral: </a:t>
            </a:r>
            <a:r>
              <a:rPr lang="en-CA" dirty="0" smtClean="0"/>
              <a:t>if a virus causes a disease it is possible for it to remain “inactive” for periods of time ( meaning there are no symptoms.) it is possible to have the virus and not know it, and it is possible to pass it to another person without either person knowing it. Viral STIs can be treated with medications, but cannot be cured. A person infected with a viral STI will have that virus for life. STIs that are viral in nature include Genital warts (HPV,  HIV/AIDS, Hepatitis B and C, Genital Herpes) There Is a vaccination available that prevents against HPV infections and hepatitis B for both men and women.</a:t>
            </a:r>
          </a:p>
          <a:p>
            <a:endParaRPr lang="en-CA" dirty="0" smtClean="0"/>
          </a:p>
          <a:p>
            <a:r>
              <a:rPr lang="en-CA" b="1" dirty="0" smtClean="0"/>
              <a:t>Bacterial:</a:t>
            </a:r>
            <a:r>
              <a:rPr lang="en-CA" b="1" baseline="0" dirty="0" smtClean="0"/>
              <a:t> </a:t>
            </a:r>
            <a:r>
              <a:rPr lang="en-CA" dirty="0" smtClean="0"/>
              <a:t>If bacteria causes a disease, it needs to be treated with antibiotics or antimicrobial medication. STIs that are bacterial include gonorrhea, chlamydia, syphilis.</a:t>
            </a:r>
          </a:p>
          <a:p>
            <a:endParaRPr lang="en-CA" dirty="0" smtClean="0"/>
          </a:p>
          <a:p>
            <a:r>
              <a:rPr lang="en-CA" b="1" dirty="0" smtClean="0"/>
              <a:t>Parasitic:</a:t>
            </a:r>
            <a:r>
              <a:rPr lang="en-CA" dirty="0" smtClean="0"/>
              <a:t> If a parasite causes an infection,</a:t>
            </a:r>
            <a:r>
              <a:rPr lang="en-CA" baseline="0" dirty="0" smtClean="0"/>
              <a:t> it needs to be treated with antibiotics or antimicrobial medication. STIS that are parasitic include </a:t>
            </a:r>
            <a:r>
              <a:rPr lang="en-CA" dirty="0" smtClean="0"/>
              <a:t>pubic lice, Trichomoniasis</a:t>
            </a:r>
            <a:r>
              <a:rPr lang="en-CA" baseline="0" dirty="0" smtClean="0"/>
              <a:t> and scabies</a:t>
            </a:r>
            <a:endParaRPr lang="en-CA" dirty="0" smtClean="0"/>
          </a:p>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4</a:t>
            </a:fld>
            <a:endParaRPr lang="en-CA"/>
          </a:p>
        </p:txBody>
      </p:sp>
    </p:spTree>
    <p:extLst>
      <p:ext uri="{BB962C8B-B14F-4D97-AF65-F5344CB8AC3E}">
        <p14:creationId xmlns:p14="http://schemas.microsoft.com/office/powerpoint/2010/main" val="1060011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Part C question 4</a:t>
            </a:r>
          </a:p>
          <a:p>
            <a:endParaRPr lang="en-CA" dirty="0" smtClean="0"/>
          </a:p>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5</a:t>
            </a:fld>
            <a:endParaRPr lang="en-CA"/>
          </a:p>
        </p:txBody>
      </p:sp>
    </p:spTree>
    <p:extLst>
      <p:ext uri="{BB962C8B-B14F-4D97-AF65-F5344CB8AC3E}">
        <p14:creationId xmlns:p14="http://schemas.microsoft.com/office/powerpoint/2010/main" val="240266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Part C question 5</a:t>
            </a:r>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6</a:t>
            </a:fld>
            <a:endParaRPr lang="en-CA"/>
          </a:p>
        </p:txBody>
      </p:sp>
    </p:spTree>
    <p:extLst>
      <p:ext uri="{BB962C8B-B14F-4D97-AF65-F5344CB8AC3E}">
        <p14:creationId xmlns:p14="http://schemas.microsoft.com/office/powerpoint/2010/main" val="3704553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Distribute pre test.</a:t>
            </a:r>
          </a:p>
          <a:p>
            <a:r>
              <a:rPr lang="en-CA" dirty="0" smtClean="0"/>
              <a:t>Allow time for students to complete it</a:t>
            </a:r>
          </a:p>
          <a:p>
            <a:endParaRPr lang="en-CA" dirty="0" smtClean="0"/>
          </a:p>
          <a:p>
            <a:r>
              <a:rPr lang="en-CA" dirty="0" smtClean="0"/>
              <a:t>Take up the quiz using this</a:t>
            </a:r>
            <a:r>
              <a:rPr lang="en-CA" baseline="0" dirty="0" smtClean="0"/>
              <a:t> section of the power point. </a:t>
            </a:r>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7</a:t>
            </a:fld>
            <a:endParaRPr lang="en-CA"/>
          </a:p>
        </p:txBody>
      </p:sp>
    </p:spTree>
    <p:extLst>
      <p:ext uri="{BB962C8B-B14F-4D97-AF65-F5344CB8AC3E}">
        <p14:creationId xmlns:p14="http://schemas.microsoft.com/office/powerpoint/2010/main" val="1572312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8</a:t>
            </a:fld>
            <a:endParaRPr lang="en-CA"/>
          </a:p>
        </p:txBody>
      </p:sp>
    </p:spTree>
    <p:extLst>
      <p:ext uri="{BB962C8B-B14F-4D97-AF65-F5344CB8AC3E}">
        <p14:creationId xmlns:p14="http://schemas.microsoft.com/office/powerpoint/2010/main" val="2267428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dirty="0" smtClean="0"/>
              <a:t>Durham region chlamydia rates for females can be viewed at:</a:t>
            </a:r>
          </a:p>
          <a:p>
            <a:r>
              <a:rPr lang="en-CA" u="sng" dirty="0" smtClean="0">
                <a:hlinkClick r:id="rId3"/>
              </a:rPr>
              <a:t>http://image.durham.ca/HealthNeighbourHoods/PDFs/Chlamydia,%20females%2015-24.pdf</a:t>
            </a:r>
            <a:endParaRPr lang="en-CA" dirty="0" smtClean="0"/>
          </a:p>
          <a:p>
            <a:endParaRPr lang="en-CA" dirty="0"/>
          </a:p>
        </p:txBody>
      </p:sp>
      <p:sp>
        <p:nvSpPr>
          <p:cNvPr id="4" name="Slide Number Placeholder 3"/>
          <p:cNvSpPr>
            <a:spLocks noGrp="1"/>
          </p:cNvSpPr>
          <p:nvPr>
            <p:ph type="sldNum" sz="quarter" idx="10"/>
          </p:nvPr>
        </p:nvSpPr>
        <p:spPr/>
        <p:txBody>
          <a:bodyPr/>
          <a:lstStyle/>
          <a:p>
            <a:fld id="{5F101B51-8E72-42F6-AB85-6E83E284789E}" type="slidenum">
              <a:rPr lang="en-CA" smtClean="0"/>
              <a:t>9</a:t>
            </a:fld>
            <a:endParaRPr lang="en-CA"/>
          </a:p>
        </p:txBody>
      </p:sp>
    </p:spTree>
    <p:extLst>
      <p:ext uri="{BB962C8B-B14F-4D97-AF65-F5344CB8AC3E}">
        <p14:creationId xmlns:p14="http://schemas.microsoft.com/office/powerpoint/2010/main" val="1848740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64351DAE-ECB0-4F80-9E6A-A1846198FE23}" type="datetimeFigureOut">
              <a:rPr lang="en-CA" smtClean="0"/>
              <a:t>26/01/2016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9B69970-8A4C-41C2-81C1-EE2B6B006326}" type="slidenum">
              <a:rPr lang="en-CA" smtClean="0"/>
              <a:t>‹#›</a:t>
            </a:fld>
            <a:endParaRPr lang="en-CA"/>
          </a:p>
        </p:txBody>
      </p:sp>
    </p:spTree>
    <p:extLst>
      <p:ext uri="{BB962C8B-B14F-4D97-AF65-F5344CB8AC3E}">
        <p14:creationId xmlns:p14="http://schemas.microsoft.com/office/powerpoint/2010/main" val="3572912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4351DAE-ECB0-4F80-9E6A-A1846198FE23}" type="datetimeFigureOut">
              <a:rPr lang="en-CA" smtClean="0"/>
              <a:t>26/01/2016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9B69970-8A4C-41C2-81C1-EE2B6B006326}" type="slidenum">
              <a:rPr lang="en-CA" smtClean="0"/>
              <a:t>‹#›</a:t>
            </a:fld>
            <a:endParaRPr lang="en-CA"/>
          </a:p>
        </p:txBody>
      </p:sp>
    </p:spTree>
    <p:extLst>
      <p:ext uri="{BB962C8B-B14F-4D97-AF65-F5344CB8AC3E}">
        <p14:creationId xmlns:p14="http://schemas.microsoft.com/office/powerpoint/2010/main" val="195075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4351DAE-ECB0-4F80-9E6A-A1846198FE23}" type="datetimeFigureOut">
              <a:rPr lang="en-CA" smtClean="0"/>
              <a:t>26/01/2016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9B69970-8A4C-41C2-81C1-EE2B6B006326}" type="slidenum">
              <a:rPr lang="en-CA" smtClean="0"/>
              <a:t>‹#›</a:t>
            </a:fld>
            <a:endParaRPr lang="en-CA"/>
          </a:p>
        </p:txBody>
      </p:sp>
    </p:spTree>
    <p:extLst>
      <p:ext uri="{BB962C8B-B14F-4D97-AF65-F5344CB8AC3E}">
        <p14:creationId xmlns:p14="http://schemas.microsoft.com/office/powerpoint/2010/main" val="279098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4351DAE-ECB0-4F80-9E6A-A1846198FE23}" type="datetimeFigureOut">
              <a:rPr lang="en-CA" smtClean="0"/>
              <a:t>26/01/2016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9B69970-8A4C-41C2-81C1-EE2B6B006326}" type="slidenum">
              <a:rPr lang="en-CA" smtClean="0"/>
              <a:t>‹#›</a:t>
            </a:fld>
            <a:endParaRPr lang="en-CA"/>
          </a:p>
        </p:txBody>
      </p:sp>
    </p:spTree>
    <p:extLst>
      <p:ext uri="{BB962C8B-B14F-4D97-AF65-F5344CB8AC3E}">
        <p14:creationId xmlns:p14="http://schemas.microsoft.com/office/powerpoint/2010/main" val="179025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351DAE-ECB0-4F80-9E6A-A1846198FE23}" type="datetimeFigureOut">
              <a:rPr lang="en-CA" smtClean="0"/>
              <a:t>26/01/2016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9B69970-8A4C-41C2-81C1-EE2B6B006326}" type="slidenum">
              <a:rPr lang="en-CA" smtClean="0"/>
              <a:t>‹#›</a:t>
            </a:fld>
            <a:endParaRPr lang="en-CA"/>
          </a:p>
        </p:txBody>
      </p:sp>
    </p:spTree>
    <p:extLst>
      <p:ext uri="{BB962C8B-B14F-4D97-AF65-F5344CB8AC3E}">
        <p14:creationId xmlns:p14="http://schemas.microsoft.com/office/powerpoint/2010/main" val="128874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64351DAE-ECB0-4F80-9E6A-A1846198FE23}" type="datetimeFigureOut">
              <a:rPr lang="en-CA" smtClean="0"/>
              <a:t>26/01/2016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9B69970-8A4C-41C2-81C1-EE2B6B006326}" type="slidenum">
              <a:rPr lang="en-CA" smtClean="0"/>
              <a:t>‹#›</a:t>
            </a:fld>
            <a:endParaRPr lang="en-CA"/>
          </a:p>
        </p:txBody>
      </p:sp>
    </p:spTree>
    <p:extLst>
      <p:ext uri="{BB962C8B-B14F-4D97-AF65-F5344CB8AC3E}">
        <p14:creationId xmlns:p14="http://schemas.microsoft.com/office/powerpoint/2010/main" val="2073232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64351DAE-ECB0-4F80-9E6A-A1846198FE23}" type="datetimeFigureOut">
              <a:rPr lang="en-CA" smtClean="0"/>
              <a:t>26/01/2016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9B69970-8A4C-41C2-81C1-EE2B6B006326}" type="slidenum">
              <a:rPr lang="en-CA" smtClean="0"/>
              <a:t>‹#›</a:t>
            </a:fld>
            <a:endParaRPr lang="en-CA"/>
          </a:p>
        </p:txBody>
      </p:sp>
    </p:spTree>
    <p:extLst>
      <p:ext uri="{BB962C8B-B14F-4D97-AF65-F5344CB8AC3E}">
        <p14:creationId xmlns:p14="http://schemas.microsoft.com/office/powerpoint/2010/main" val="805096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64351DAE-ECB0-4F80-9E6A-A1846198FE23}" type="datetimeFigureOut">
              <a:rPr lang="en-CA" smtClean="0"/>
              <a:t>26/01/2016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9B69970-8A4C-41C2-81C1-EE2B6B006326}" type="slidenum">
              <a:rPr lang="en-CA" smtClean="0"/>
              <a:t>‹#›</a:t>
            </a:fld>
            <a:endParaRPr lang="en-CA"/>
          </a:p>
        </p:txBody>
      </p:sp>
    </p:spTree>
    <p:extLst>
      <p:ext uri="{BB962C8B-B14F-4D97-AF65-F5344CB8AC3E}">
        <p14:creationId xmlns:p14="http://schemas.microsoft.com/office/powerpoint/2010/main" val="212790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51DAE-ECB0-4F80-9E6A-A1846198FE23}" type="datetimeFigureOut">
              <a:rPr lang="en-CA" smtClean="0"/>
              <a:t>26/01/2016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9B69970-8A4C-41C2-81C1-EE2B6B006326}" type="slidenum">
              <a:rPr lang="en-CA" smtClean="0"/>
              <a:t>‹#›</a:t>
            </a:fld>
            <a:endParaRPr lang="en-CA"/>
          </a:p>
        </p:txBody>
      </p:sp>
    </p:spTree>
    <p:extLst>
      <p:ext uri="{BB962C8B-B14F-4D97-AF65-F5344CB8AC3E}">
        <p14:creationId xmlns:p14="http://schemas.microsoft.com/office/powerpoint/2010/main" val="1654130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351DAE-ECB0-4F80-9E6A-A1846198FE23}" type="datetimeFigureOut">
              <a:rPr lang="en-CA" smtClean="0"/>
              <a:t>26/01/2016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9B69970-8A4C-41C2-81C1-EE2B6B006326}" type="slidenum">
              <a:rPr lang="en-CA" smtClean="0"/>
              <a:t>‹#›</a:t>
            </a:fld>
            <a:endParaRPr lang="en-CA"/>
          </a:p>
        </p:txBody>
      </p:sp>
    </p:spTree>
    <p:extLst>
      <p:ext uri="{BB962C8B-B14F-4D97-AF65-F5344CB8AC3E}">
        <p14:creationId xmlns:p14="http://schemas.microsoft.com/office/powerpoint/2010/main" val="1542650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351DAE-ECB0-4F80-9E6A-A1846198FE23}" type="datetimeFigureOut">
              <a:rPr lang="en-CA" smtClean="0"/>
              <a:t>26/01/2016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9B69970-8A4C-41C2-81C1-EE2B6B006326}" type="slidenum">
              <a:rPr lang="en-CA" smtClean="0"/>
              <a:t>‹#›</a:t>
            </a:fld>
            <a:endParaRPr lang="en-CA"/>
          </a:p>
        </p:txBody>
      </p:sp>
    </p:spTree>
    <p:extLst>
      <p:ext uri="{BB962C8B-B14F-4D97-AF65-F5344CB8AC3E}">
        <p14:creationId xmlns:p14="http://schemas.microsoft.com/office/powerpoint/2010/main" val="339111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351DAE-ECB0-4F80-9E6A-A1846198FE23}" type="datetimeFigureOut">
              <a:rPr lang="en-CA" smtClean="0"/>
              <a:t>26/01/2016</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B69970-8A4C-41C2-81C1-EE2B6B006326}" type="slidenum">
              <a:rPr lang="en-CA" smtClean="0"/>
              <a:t>‹#›</a:t>
            </a:fld>
            <a:endParaRPr lang="en-CA"/>
          </a:p>
        </p:txBody>
      </p:sp>
    </p:spTree>
    <p:extLst>
      <p:ext uri="{BB962C8B-B14F-4D97-AF65-F5344CB8AC3E}">
        <p14:creationId xmlns:p14="http://schemas.microsoft.com/office/powerpoint/2010/main" val="4198903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cid:image001.jpg@01D1544B.7AC905D0"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CA" dirty="0" smtClean="0"/>
              <a:t>Sexually</a:t>
            </a:r>
            <a:br>
              <a:rPr lang="en-CA" dirty="0" smtClean="0"/>
            </a:br>
            <a:r>
              <a:rPr lang="en-CA" dirty="0" smtClean="0"/>
              <a:t> </a:t>
            </a:r>
            <a:r>
              <a:rPr lang="en-CA" dirty="0">
                <a:latin typeface="Arial" panose="020B0604020202020204" pitchFamily="34" charset="0"/>
                <a:cs typeface="Arial" panose="020B0604020202020204" pitchFamily="34" charset="0"/>
              </a:rPr>
              <a:t>Transmitted</a:t>
            </a:r>
            <a:r>
              <a:rPr lang="en-CA" dirty="0"/>
              <a:t> </a:t>
            </a:r>
            <a:r>
              <a:rPr lang="en-CA" dirty="0" smtClean="0"/>
              <a:t>Infections (STIs) including Human Immunodeficiency Virus (HIV) </a:t>
            </a:r>
            <a:br>
              <a:rPr lang="en-CA" dirty="0" smtClean="0"/>
            </a:br>
            <a:r>
              <a:rPr lang="en-CA" dirty="0" smtClean="0"/>
              <a:t>Lesson 1</a:t>
            </a:r>
            <a:endParaRPr lang="en-CA" dirty="0"/>
          </a:p>
        </p:txBody>
      </p:sp>
      <p:sp>
        <p:nvSpPr>
          <p:cNvPr id="3" name="Subtitle 2"/>
          <p:cNvSpPr>
            <a:spLocks noGrp="1"/>
          </p:cNvSpPr>
          <p:nvPr>
            <p:ph type="subTitle" idx="1"/>
          </p:nvPr>
        </p:nvSpPr>
        <p:spPr>
          <a:xfrm>
            <a:off x="1371600" y="4581128"/>
            <a:ext cx="6400800" cy="1584176"/>
          </a:xfrm>
        </p:spPr>
        <p:txBody>
          <a:bodyPr>
            <a:normAutofit/>
          </a:bodyPr>
          <a:lstStyle/>
          <a:p>
            <a:r>
              <a:rPr lang="en-CA" sz="3000" dirty="0" smtClean="0"/>
              <a:t>Grade 9</a:t>
            </a:r>
          </a:p>
          <a:p>
            <a:r>
              <a:rPr lang="en-CA" sz="3000" dirty="0" smtClean="0"/>
              <a:t>PPL10</a:t>
            </a:r>
          </a:p>
          <a:p>
            <a:r>
              <a:rPr lang="en-CA" sz="1200" dirty="0">
                <a:latin typeface="Arial" panose="020B0604020202020204" pitchFamily="34" charset="0"/>
                <a:cs typeface="Arial" panose="020B0604020202020204" pitchFamily="34" charset="0"/>
              </a:rPr>
              <a:t>Adapted and reproduced with permission from Alberta Health Services</a:t>
            </a:r>
          </a:p>
          <a:p>
            <a:endParaRPr lang="en-CA" dirty="0"/>
          </a:p>
        </p:txBody>
      </p:sp>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4284626" y="6138607"/>
            <a:ext cx="598805" cy="429895"/>
          </a:xfrm>
          <a:prstGeom prst="rect">
            <a:avLst/>
          </a:prstGeom>
        </p:spPr>
      </p:pic>
      <p:pic>
        <p:nvPicPr>
          <p:cNvPr id="5" name="Picture 4" descr="cid:image001.jpg@01D1544B.7AC905D0"/>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236296" y="548680"/>
            <a:ext cx="838200" cy="538480"/>
          </a:xfrm>
          <a:prstGeom prst="rect">
            <a:avLst/>
          </a:prstGeom>
          <a:noFill/>
          <a:ln>
            <a:noFill/>
          </a:ln>
        </p:spPr>
      </p:pic>
    </p:spTree>
    <p:extLst>
      <p:ext uri="{BB962C8B-B14F-4D97-AF65-F5344CB8AC3E}">
        <p14:creationId xmlns:p14="http://schemas.microsoft.com/office/powerpoint/2010/main" val="2683740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CA" b="1" dirty="0" smtClean="0">
                <a:latin typeface="Arial" panose="020B0604020202020204" pitchFamily="34" charset="0"/>
                <a:cs typeface="Arial" panose="020B0604020202020204" pitchFamily="34" charset="0"/>
              </a:rPr>
              <a:t>The </a:t>
            </a:r>
            <a:r>
              <a:rPr lang="en-CA" b="1" dirty="0">
                <a:latin typeface="Arial" panose="020B0604020202020204" pitchFamily="34" charset="0"/>
                <a:cs typeface="Arial" panose="020B0604020202020204" pitchFamily="34" charset="0"/>
              </a:rPr>
              <a:t>symptoms of STIs are sometimes not </a:t>
            </a:r>
            <a:r>
              <a:rPr lang="en-CA" b="1" dirty="0" smtClean="0">
                <a:latin typeface="Arial" panose="020B0604020202020204" pitchFamily="34" charset="0"/>
                <a:cs typeface="Arial" panose="020B0604020202020204" pitchFamily="34" charset="0"/>
              </a:rPr>
              <a:t>noticed</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lvl="0" indent="0">
              <a:buNone/>
            </a:pPr>
            <a:r>
              <a:rPr lang="en-CA" b="1" dirty="0" smtClean="0">
                <a:latin typeface="Arial" panose="020B0604020202020204" pitchFamily="34" charset="0"/>
                <a:cs typeface="Arial" panose="020B0604020202020204" pitchFamily="34" charset="0"/>
              </a:rPr>
              <a:t>TRUE</a:t>
            </a:r>
          </a:p>
          <a:p>
            <a:pPr marL="0" lvl="0" indent="0">
              <a:buNone/>
            </a:pPr>
            <a:endParaRPr lang="en-CA" b="1" dirty="0" smtClean="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Some </a:t>
            </a:r>
            <a:r>
              <a:rPr lang="en-CA" dirty="0">
                <a:latin typeface="Arial" panose="020B0604020202020204" pitchFamily="34" charset="0"/>
                <a:cs typeface="Arial" panose="020B0604020202020204" pitchFamily="34" charset="0"/>
              </a:rPr>
              <a:t>STIs have few or no symptoms, or can lay dormant.  For chlamydia and </a:t>
            </a:r>
            <a:r>
              <a:rPr lang="en-CA" dirty="0" smtClean="0">
                <a:latin typeface="Arial" panose="020B0604020202020204" pitchFamily="34" charset="0"/>
                <a:cs typeface="Arial" panose="020B0604020202020204" pitchFamily="34" charset="0"/>
              </a:rPr>
              <a:t>gonorrhea </a:t>
            </a:r>
            <a:r>
              <a:rPr lang="en-CA" dirty="0" smtClean="0">
                <a:latin typeface="Arial" panose="020B0604020202020204" pitchFamily="34" charset="0"/>
                <a:cs typeface="Arial" panose="020B0604020202020204" pitchFamily="34" charset="0"/>
              </a:rPr>
              <a:t>infections, </a:t>
            </a:r>
            <a:r>
              <a:rPr lang="en-CA" dirty="0">
                <a:latin typeface="Arial" panose="020B0604020202020204" pitchFamily="34" charset="0"/>
                <a:cs typeface="Arial" panose="020B0604020202020204" pitchFamily="34" charset="0"/>
              </a:rPr>
              <a:t>most females and some males will have no </a:t>
            </a:r>
            <a:r>
              <a:rPr lang="en-CA" dirty="0" smtClean="0">
                <a:latin typeface="Arial" panose="020B0604020202020204" pitchFamily="34" charset="0"/>
                <a:cs typeface="Arial" panose="020B0604020202020204" pitchFamily="34" charset="0"/>
              </a:rPr>
              <a:t>symptoms.</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7099144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Autofit/>
          </a:bodyPr>
          <a:lstStyle/>
          <a:p>
            <a:pPr algn="l"/>
            <a:r>
              <a:rPr lang="en-CA" sz="3600" b="1" dirty="0" smtClean="0">
                <a:latin typeface="Arial" panose="020B0604020202020204" pitchFamily="34" charset="0"/>
                <a:cs typeface="Arial" panose="020B0604020202020204" pitchFamily="34" charset="0"/>
              </a:rPr>
              <a:t>When </a:t>
            </a:r>
            <a:r>
              <a:rPr lang="en-CA" sz="3600" b="1" dirty="0">
                <a:latin typeface="Arial" panose="020B0604020202020204" pitchFamily="34" charset="0"/>
                <a:cs typeface="Arial" panose="020B0604020202020204" pitchFamily="34" charset="0"/>
              </a:rPr>
              <a:t>the symptoms </a:t>
            </a:r>
            <a:r>
              <a:rPr lang="en-CA" sz="3600" b="1" dirty="0" smtClean="0">
                <a:latin typeface="Arial" panose="020B0604020202020204" pitchFamily="34" charset="0"/>
                <a:cs typeface="Arial" panose="020B0604020202020204" pitchFamily="34" charset="0"/>
              </a:rPr>
              <a:t>of an </a:t>
            </a:r>
            <a:r>
              <a:rPr lang="en-CA" sz="3600" b="1" dirty="0">
                <a:latin typeface="Arial" panose="020B0604020202020204" pitchFamily="34" charset="0"/>
                <a:cs typeface="Arial" panose="020B0604020202020204" pitchFamily="34" charset="0"/>
              </a:rPr>
              <a:t>STI go away, you don’t need to see a d</a:t>
            </a:r>
            <a:r>
              <a:rPr lang="en-CA" sz="3600" b="1" dirty="0" smtClean="0">
                <a:latin typeface="Arial" panose="020B0604020202020204" pitchFamily="34" charset="0"/>
                <a:cs typeface="Arial" panose="020B0604020202020204" pitchFamily="34" charset="0"/>
              </a:rPr>
              <a:t>octor</a:t>
            </a:r>
            <a:r>
              <a:rPr lang="en-CA" sz="3600" dirty="0"/>
              <a:t>	</a:t>
            </a:r>
          </a:p>
        </p:txBody>
      </p:sp>
      <p:sp>
        <p:nvSpPr>
          <p:cNvPr id="3" name="Content Placeholder 2"/>
          <p:cNvSpPr>
            <a:spLocks noGrp="1"/>
          </p:cNvSpPr>
          <p:nvPr>
            <p:ph idx="1"/>
          </p:nvPr>
        </p:nvSpPr>
        <p:spPr>
          <a:xfrm>
            <a:off x="467544" y="1916832"/>
            <a:ext cx="8229600" cy="4525963"/>
          </a:xfrm>
        </p:spPr>
        <p:txBody>
          <a:bodyPr/>
          <a:lstStyle/>
          <a:p>
            <a:pPr marL="0" indent="0">
              <a:buNone/>
            </a:pPr>
            <a:r>
              <a:rPr lang="en-CA" b="1" dirty="0" smtClean="0">
                <a:latin typeface="Arial" panose="020B0604020202020204" pitchFamily="34" charset="0"/>
                <a:cs typeface="Arial" panose="020B0604020202020204" pitchFamily="34" charset="0"/>
              </a:rPr>
              <a:t>FALSE</a:t>
            </a:r>
          </a:p>
          <a:p>
            <a:endParaRPr lang="en-CA"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No STI will go away without medical </a:t>
            </a:r>
            <a:r>
              <a:rPr lang="en-CA" dirty="0" smtClean="0">
                <a:latin typeface="Arial" panose="020B0604020202020204" pitchFamily="34" charset="0"/>
                <a:cs typeface="Arial" panose="020B0604020202020204" pitchFamily="34" charset="0"/>
              </a:rPr>
              <a:t>treatment.</a:t>
            </a:r>
            <a:endParaRPr lang="en-CA" dirty="0" smtClean="0">
              <a:latin typeface="Arial" panose="020B0604020202020204" pitchFamily="34" charset="0"/>
              <a:cs typeface="Arial" panose="020B0604020202020204" pitchFamily="34" charset="0"/>
            </a:endParaRPr>
          </a:p>
          <a:p>
            <a:pPr marL="0" lvl="0" indent="0">
              <a:buNone/>
            </a:pPr>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Symptoms </a:t>
            </a:r>
            <a:r>
              <a:rPr lang="en-CA" dirty="0">
                <a:latin typeface="Arial" panose="020B0604020202020204" pitchFamily="34" charset="0"/>
                <a:cs typeface="Arial" panose="020B0604020202020204" pitchFamily="34" charset="0"/>
              </a:rPr>
              <a:t>may disappear, but the virus or bacteria continues to cause damage and can also be passed onto someone </a:t>
            </a:r>
            <a:r>
              <a:rPr lang="en-CA" dirty="0" smtClean="0">
                <a:latin typeface="Arial" panose="020B0604020202020204" pitchFamily="34" charset="0"/>
                <a:cs typeface="Arial" panose="020B0604020202020204" pitchFamily="34" charset="0"/>
              </a:rPr>
              <a:t>else.</a:t>
            </a:r>
            <a:endParaRPr lang="en-CA" dirty="0">
              <a:latin typeface="Arial" panose="020B0604020202020204" pitchFamily="34" charset="0"/>
              <a:cs typeface="Arial" panose="020B0604020202020204" pitchFamily="34" charset="0"/>
            </a:endParaRPr>
          </a:p>
          <a:p>
            <a:pPr marL="0" indent="0">
              <a:buNone/>
            </a:pPr>
            <a:endParaRPr lang="en-CA" dirty="0"/>
          </a:p>
        </p:txBody>
      </p:sp>
    </p:spTree>
    <p:extLst>
      <p:ext uri="{BB962C8B-B14F-4D97-AF65-F5344CB8AC3E}">
        <p14:creationId xmlns:p14="http://schemas.microsoft.com/office/powerpoint/2010/main" val="3437252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b="1" dirty="0" smtClean="0">
                <a:latin typeface="Arial" panose="020B0604020202020204" pitchFamily="34" charset="0"/>
                <a:cs typeface="Arial" panose="020B0604020202020204" pitchFamily="34" charset="0"/>
              </a:rPr>
              <a:t>You </a:t>
            </a:r>
            <a:r>
              <a:rPr lang="en-CA" sz="3600" b="1" dirty="0">
                <a:latin typeface="Arial" panose="020B0604020202020204" pitchFamily="34" charset="0"/>
                <a:cs typeface="Arial" panose="020B0604020202020204" pitchFamily="34" charset="0"/>
              </a:rPr>
              <a:t>can only have one STI at a </a:t>
            </a:r>
            <a:r>
              <a:rPr lang="en-CA" sz="3600" b="1" dirty="0" smtClean="0">
                <a:latin typeface="Arial" panose="020B0604020202020204" pitchFamily="34" charset="0"/>
                <a:cs typeface="Arial" panose="020B0604020202020204" pitchFamily="34" charset="0"/>
              </a:rPr>
              <a:t>time</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CA" b="1" dirty="0" smtClean="0">
                <a:latin typeface="Arial" panose="020B0604020202020204" pitchFamily="34" charset="0"/>
                <a:cs typeface="Arial" panose="020B0604020202020204" pitchFamily="34" charset="0"/>
              </a:rPr>
              <a:t>FALSE</a:t>
            </a:r>
            <a:endParaRPr lang="en-CA" dirty="0" smtClean="0">
              <a:latin typeface="Arial" panose="020B0604020202020204" pitchFamily="34" charset="0"/>
              <a:cs typeface="Arial" panose="020B0604020202020204" pitchFamily="34" charset="0"/>
            </a:endParaRPr>
          </a:p>
          <a:p>
            <a:endParaRPr lang="en-CA" dirty="0">
              <a:latin typeface="Arial" panose="020B0604020202020204" pitchFamily="34" charset="0"/>
              <a:cs typeface="Arial" panose="020B0604020202020204" pitchFamily="34" charset="0"/>
            </a:endParaRPr>
          </a:p>
          <a:p>
            <a:pPr marL="0" indent="0">
              <a:buNone/>
            </a:pPr>
            <a:r>
              <a:rPr lang="en-CA" dirty="0">
                <a:latin typeface="Arial" panose="020B0604020202020204" pitchFamily="34" charset="0"/>
                <a:cs typeface="Arial" panose="020B0604020202020204" pitchFamily="34" charset="0"/>
              </a:rPr>
              <a:t>You can </a:t>
            </a:r>
            <a:r>
              <a:rPr lang="en-CA" dirty="0" smtClean="0">
                <a:latin typeface="Arial" panose="020B0604020202020204" pitchFamily="34" charset="0"/>
                <a:cs typeface="Arial" panose="020B0604020202020204" pitchFamily="34" charset="0"/>
              </a:rPr>
              <a:t>have </a:t>
            </a:r>
            <a:r>
              <a:rPr lang="en-CA" dirty="0" smtClean="0">
                <a:latin typeface="Arial" panose="020B0604020202020204" pitchFamily="34" charset="0"/>
                <a:cs typeface="Arial" panose="020B0604020202020204" pitchFamily="34" charset="0"/>
              </a:rPr>
              <a:t>more than one </a:t>
            </a:r>
            <a:r>
              <a:rPr lang="en-CA" dirty="0">
                <a:latin typeface="Arial" panose="020B0604020202020204" pitchFamily="34" charset="0"/>
                <a:cs typeface="Arial" panose="020B0604020202020204" pitchFamily="34" charset="0"/>
              </a:rPr>
              <a:t>STI at a </a:t>
            </a:r>
            <a:r>
              <a:rPr lang="en-CA" dirty="0" smtClean="0">
                <a:latin typeface="Arial" panose="020B0604020202020204" pitchFamily="34" charset="0"/>
                <a:cs typeface="Arial" panose="020B0604020202020204" pitchFamily="34" charset="0"/>
              </a:rPr>
              <a:t>time.</a:t>
            </a: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11424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600" b="1" dirty="0" smtClean="0">
                <a:latin typeface="Arial" panose="020B0604020202020204" pitchFamily="34" charset="0"/>
                <a:cs typeface="Arial" panose="020B0604020202020204" pitchFamily="34" charset="0"/>
              </a:rPr>
              <a:t>There </a:t>
            </a:r>
            <a:r>
              <a:rPr lang="en-CA" sz="3600" b="1" dirty="0">
                <a:latin typeface="Arial" panose="020B0604020202020204" pitchFamily="34" charset="0"/>
                <a:cs typeface="Arial" panose="020B0604020202020204" pitchFamily="34" charset="0"/>
              </a:rPr>
              <a:t>are things you can do to reduce your risk of getting </a:t>
            </a:r>
            <a:r>
              <a:rPr lang="en-CA" sz="3600" b="1" dirty="0" smtClean="0">
                <a:latin typeface="Arial" panose="020B0604020202020204" pitchFamily="34" charset="0"/>
                <a:cs typeface="Arial" panose="020B0604020202020204" pitchFamily="34" charset="0"/>
              </a:rPr>
              <a:t>STIs</a:t>
            </a:r>
            <a:r>
              <a:rPr lang="en-CA" sz="3600" b="1" dirty="0">
                <a:latin typeface="Arial" panose="020B0604020202020204" pitchFamily="34" charset="0"/>
                <a:cs typeface="Arial" panose="020B0604020202020204" pitchFamily="34" charset="0"/>
              </a:rPr>
              <a:t>	</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0" lvl="0" indent="0">
              <a:buNone/>
            </a:pPr>
            <a:endParaRPr lang="en-CA" b="1" dirty="0" smtClean="0"/>
          </a:p>
          <a:p>
            <a:pPr marL="0" lvl="0" indent="0">
              <a:buNone/>
            </a:pPr>
            <a:r>
              <a:rPr lang="en-CA" b="1" dirty="0" smtClean="0">
                <a:latin typeface="Arial" panose="020B0604020202020204" pitchFamily="34" charset="0"/>
                <a:cs typeface="Arial" panose="020B0604020202020204" pitchFamily="34" charset="0"/>
              </a:rPr>
              <a:t>TRUE</a:t>
            </a:r>
          </a:p>
          <a:p>
            <a:pPr lvl="0"/>
            <a:endParaRPr lang="en-CA" dirty="0">
              <a:latin typeface="Arial" panose="020B0604020202020204" pitchFamily="34" charset="0"/>
              <a:cs typeface="Arial" panose="020B0604020202020204" pitchFamily="34" charset="0"/>
            </a:endParaRPr>
          </a:p>
          <a:p>
            <a:pPr lvl="0">
              <a:buFont typeface="Wingdings" panose="05000000000000000000" pitchFamily="2" charset="2"/>
              <a:buChar char="ü"/>
            </a:pPr>
            <a:r>
              <a:rPr lang="en-CA" dirty="0" smtClean="0">
                <a:latin typeface="Arial" panose="020B0604020202020204" pitchFamily="34" charset="0"/>
                <a:cs typeface="Arial" panose="020B0604020202020204" pitchFamily="34" charset="0"/>
              </a:rPr>
              <a:t>abstain </a:t>
            </a:r>
            <a:r>
              <a:rPr lang="en-CA" dirty="0">
                <a:latin typeface="Arial" panose="020B0604020202020204" pitchFamily="34" charset="0"/>
                <a:cs typeface="Arial" panose="020B0604020202020204" pitchFamily="34" charset="0"/>
              </a:rPr>
              <a:t>from sexual </a:t>
            </a:r>
            <a:r>
              <a:rPr lang="en-CA" dirty="0" smtClean="0">
                <a:latin typeface="Arial" panose="020B0604020202020204" pitchFamily="34" charset="0"/>
                <a:cs typeface="Arial" panose="020B0604020202020204" pitchFamily="34" charset="0"/>
              </a:rPr>
              <a:t>contact</a:t>
            </a:r>
          </a:p>
          <a:p>
            <a:pPr lvl="0">
              <a:buFont typeface="Wingdings" panose="05000000000000000000" pitchFamily="2" charset="2"/>
              <a:buChar char="ü"/>
            </a:pPr>
            <a:r>
              <a:rPr lang="en-CA" dirty="0" smtClean="0">
                <a:latin typeface="Arial" panose="020B0604020202020204" pitchFamily="34" charset="0"/>
                <a:cs typeface="Arial" panose="020B0604020202020204" pitchFamily="34" charset="0"/>
              </a:rPr>
              <a:t>use </a:t>
            </a:r>
            <a:r>
              <a:rPr lang="en-CA" dirty="0">
                <a:latin typeface="Arial" panose="020B0604020202020204" pitchFamily="34" charset="0"/>
                <a:cs typeface="Arial" panose="020B0604020202020204" pitchFamily="34" charset="0"/>
              </a:rPr>
              <a:t>protective measures such as male or female condoms or dental </a:t>
            </a:r>
            <a:r>
              <a:rPr lang="en-CA" dirty="0" smtClean="0">
                <a:latin typeface="Arial" panose="020B0604020202020204" pitchFamily="34" charset="0"/>
                <a:cs typeface="Arial" panose="020B0604020202020204" pitchFamily="34" charset="0"/>
              </a:rPr>
              <a:t>dams</a:t>
            </a:r>
          </a:p>
          <a:p>
            <a:pPr lvl="0">
              <a:buFont typeface="Wingdings" panose="05000000000000000000" pitchFamily="2" charset="2"/>
              <a:buChar char="ü"/>
            </a:pPr>
            <a:r>
              <a:rPr lang="en-CA" dirty="0" smtClean="0">
                <a:latin typeface="Arial" panose="020B0604020202020204" pitchFamily="34" charset="0"/>
                <a:cs typeface="Arial" panose="020B0604020202020204" pitchFamily="34" charset="0"/>
              </a:rPr>
              <a:t>communicate </a:t>
            </a:r>
            <a:r>
              <a:rPr lang="en-CA" dirty="0">
                <a:latin typeface="Arial" panose="020B0604020202020204" pitchFamily="34" charset="0"/>
                <a:cs typeface="Arial" panose="020B0604020202020204" pitchFamily="34" charset="0"/>
              </a:rPr>
              <a:t>with your </a:t>
            </a:r>
            <a:r>
              <a:rPr lang="en-CA" dirty="0" smtClean="0">
                <a:latin typeface="Arial" panose="020B0604020202020204" pitchFamily="34" charset="0"/>
                <a:cs typeface="Arial" panose="020B0604020202020204" pitchFamily="34" charset="0"/>
              </a:rPr>
              <a:t>partner</a:t>
            </a:r>
          </a:p>
          <a:p>
            <a:pPr lvl="0">
              <a:buFont typeface="Wingdings" panose="05000000000000000000" pitchFamily="2" charset="2"/>
              <a:buChar char="ü"/>
            </a:pPr>
            <a:r>
              <a:rPr lang="en-CA" dirty="0" smtClean="0">
                <a:latin typeface="Arial" panose="020B0604020202020204" pitchFamily="34" charset="0"/>
                <a:cs typeface="Arial" panose="020B0604020202020204" pitchFamily="34" charset="0"/>
              </a:rPr>
              <a:t>choose </a:t>
            </a:r>
            <a:r>
              <a:rPr lang="en-CA" dirty="0">
                <a:latin typeface="Arial" panose="020B0604020202020204" pitchFamily="34" charset="0"/>
                <a:cs typeface="Arial" panose="020B0604020202020204" pitchFamily="34" charset="0"/>
              </a:rPr>
              <a:t>to be mutually monogamous with an uninfected partner or a partner who has had regular check-ups for </a:t>
            </a:r>
            <a:r>
              <a:rPr lang="en-CA" dirty="0" smtClean="0">
                <a:latin typeface="Arial" panose="020B0604020202020204" pitchFamily="34" charset="0"/>
                <a:cs typeface="Arial" panose="020B0604020202020204" pitchFamily="34" charset="0"/>
              </a:rPr>
              <a:t>STIs/HIV</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1955863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600" b="1" dirty="0" smtClean="0">
                <a:latin typeface="Arial" panose="020B0604020202020204" pitchFamily="34" charset="0"/>
                <a:cs typeface="Arial" panose="020B0604020202020204" pitchFamily="34" charset="0"/>
              </a:rPr>
              <a:t>Once </a:t>
            </a:r>
            <a:r>
              <a:rPr lang="en-CA" sz="3600" b="1" dirty="0">
                <a:latin typeface="Arial" panose="020B0604020202020204" pitchFamily="34" charset="0"/>
                <a:cs typeface="Arial" panose="020B0604020202020204" pitchFamily="34" charset="0"/>
              </a:rPr>
              <a:t>you have had </a:t>
            </a:r>
            <a:r>
              <a:rPr lang="en-CA" sz="3600" b="1" dirty="0" smtClean="0">
                <a:latin typeface="Arial" panose="020B0604020202020204" pitchFamily="34" charset="0"/>
                <a:cs typeface="Arial" panose="020B0604020202020204" pitchFamily="34" charset="0"/>
              </a:rPr>
              <a:t>an </a:t>
            </a:r>
            <a:r>
              <a:rPr lang="en-CA" sz="3600" b="1" dirty="0">
                <a:latin typeface="Arial" panose="020B0604020202020204" pitchFamily="34" charset="0"/>
                <a:cs typeface="Arial" panose="020B0604020202020204" pitchFamily="34" charset="0"/>
              </a:rPr>
              <a:t>STI you cannot get the same one </a:t>
            </a:r>
            <a:r>
              <a:rPr lang="en-CA" sz="3600" b="1" dirty="0" smtClean="0">
                <a:latin typeface="Arial" panose="020B0604020202020204" pitchFamily="34" charset="0"/>
                <a:cs typeface="Arial" panose="020B0604020202020204" pitchFamily="34" charset="0"/>
              </a:rPr>
              <a:t>again</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CA" b="1" dirty="0" smtClean="0">
                <a:latin typeface="Arial" panose="020B0604020202020204" pitchFamily="34" charset="0"/>
                <a:cs typeface="Arial" panose="020B0604020202020204" pitchFamily="34" charset="0"/>
              </a:rPr>
              <a:t>FALSE</a:t>
            </a:r>
          </a:p>
          <a:p>
            <a:endParaRPr lang="en-CA"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STIs can re-occur if you are </a:t>
            </a:r>
            <a:r>
              <a:rPr lang="en-CA" dirty="0" smtClean="0">
                <a:latin typeface="Arial" panose="020B0604020202020204" pitchFamily="34" charset="0"/>
                <a:cs typeface="Arial" panose="020B0604020202020204" pitchFamily="34" charset="0"/>
              </a:rPr>
              <a:t>re-exposed.</a:t>
            </a:r>
            <a:endParaRPr lang="en-CA" dirty="0">
              <a:latin typeface="Arial" panose="020B0604020202020204" pitchFamily="34" charset="0"/>
              <a:cs typeface="Arial" panose="020B0604020202020204" pitchFamily="34" charset="0"/>
            </a:endParaRPr>
          </a:p>
          <a:p>
            <a:pPr marL="0" indent="0">
              <a:buNone/>
            </a:pP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59031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pPr algn="l"/>
            <a:r>
              <a:rPr lang="en-CA" sz="4000" b="1" dirty="0" smtClean="0">
                <a:latin typeface="Arial" pitchFamily="34" charset="0"/>
                <a:cs typeface="Arial" pitchFamily="34" charset="0"/>
              </a:rPr>
              <a:t>You </a:t>
            </a:r>
            <a:r>
              <a:rPr lang="en-CA" sz="4000" b="1" dirty="0">
                <a:latin typeface="Arial" pitchFamily="34" charset="0"/>
                <a:cs typeface="Arial" pitchFamily="34" charset="0"/>
              </a:rPr>
              <a:t>cannot get </a:t>
            </a:r>
            <a:r>
              <a:rPr lang="en-CA" sz="4000" b="1" dirty="0" smtClean="0">
                <a:latin typeface="Arial" pitchFamily="34" charset="0"/>
                <a:cs typeface="Arial" pitchFamily="34" charset="0"/>
              </a:rPr>
              <a:t>an </a:t>
            </a:r>
            <a:r>
              <a:rPr lang="en-CA" sz="4000" b="1" dirty="0">
                <a:latin typeface="Arial" pitchFamily="34" charset="0"/>
                <a:cs typeface="Arial" pitchFamily="34" charset="0"/>
              </a:rPr>
              <a:t>STI/HIV the first time you have </a:t>
            </a:r>
            <a:r>
              <a:rPr lang="en-CA" sz="4000" b="1" dirty="0" smtClean="0">
                <a:latin typeface="Arial" pitchFamily="34" charset="0"/>
                <a:cs typeface="Arial" pitchFamily="34" charset="0"/>
              </a:rPr>
              <a:t>sex</a:t>
            </a:r>
            <a:r>
              <a:rPr lang="en-CA" dirty="0"/>
              <a:t>	</a:t>
            </a:r>
          </a:p>
        </p:txBody>
      </p:sp>
      <p:sp>
        <p:nvSpPr>
          <p:cNvPr id="3" name="Content Placeholder 2"/>
          <p:cNvSpPr>
            <a:spLocks noGrp="1"/>
          </p:cNvSpPr>
          <p:nvPr>
            <p:ph idx="1"/>
          </p:nvPr>
        </p:nvSpPr>
        <p:spPr/>
        <p:txBody>
          <a:bodyPr/>
          <a:lstStyle/>
          <a:p>
            <a:pPr marL="0" indent="0">
              <a:buNone/>
            </a:pPr>
            <a:endParaRPr lang="en-CA" b="1" dirty="0" smtClean="0"/>
          </a:p>
          <a:p>
            <a:pPr marL="0" indent="0">
              <a:buNone/>
            </a:pPr>
            <a:r>
              <a:rPr lang="en-CA" b="1" dirty="0" smtClean="0"/>
              <a:t>FALSE</a:t>
            </a:r>
            <a:endParaRPr lang="en-CA" b="1" dirty="0" smtClean="0"/>
          </a:p>
          <a:p>
            <a:endParaRPr lang="en-CA" dirty="0"/>
          </a:p>
          <a:p>
            <a:pPr marL="0" lvl="0" indent="0">
              <a:buNone/>
            </a:pPr>
            <a:r>
              <a:rPr lang="en-CA" dirty="0"/>
              <a:t>You can get </a:t>
            </a:r>
            <a:r>
              <a:rPr lang="en-CA" dirty="0" smtClean="0"/>
              <a:t>an STI including HIV/AIDS </a:t>
            </a:r>
            <a:r>
              <a:rPr lang="en-CA" dirty="0"/>
              <a:t>as a result of any sexual </a:t>
            </a:r>
            <a:r>
              <a:rPr lang="en-CA" dirty="0" smtClean="0"/>
              <a:t>contact</a:t>
            </a:r>
            <a:endParaRPr lang="en-CA" dirty="0"/>
          </a:p>
          <a:p>
            <a:endParaRPr lang="en-CA" dirty="0"/>
          </a:p>
          <a:p>
            <a:endParaRPr lang="en-CA" dirty="0"/>
          </a:p>
        </p:txBody>
      </p:sp>
    </p:spTree>
    <p:extLst>
      <p:ext uri="{BB962C8B-B14F-4D97-AF65-F5344CB8AC3E}">
        <p14:creationId xmlns:p14="http://schemas.microsoft.com/office/powerpoint/2010/main" val="675503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600" b="1" dirty="0" smtClean="0">
                <a:latin typeface="Arial" panose="020B0604020202020204" pitchFamily="34" charset="0"/>
                <a:cs typeface="Arial" panose="020B0604020202020204" pitchFamily="34" charset="0"/>
              </a:rPr>
              <a:t>You </a:t>
            </a:r>
            <a:r>
              <a:rPr lang="en-CA" sz="3600" b="1" dirty="0">
                <a:latin typeface="Arial" panose="020B0604020202020204" pitchFamily="34" charset="0"/>
                <a:cs typeface="Arial" panose="020B0604020202020204" pitchFamily="34" charset="0"/>
              </a:rPr>
              <a:t>can always tell if a person has </a:t>
            </a:r>
            <a:r>
              <a:rPr lang="en-CA" sz="3600" b="1" dirty="0" smtClean="0">
                <a:latin typeface="Arial" panose="020B0604020202020204" pitchFamily="34" charset="0"/>
                <a:cs typeface="Arial" panose="020B0604020202020204" pitchFamily="34" charset="0"/>
              </a:rPr>
              <a:t>an </a:t>
            </a:r>
            <a:r>
              <a:rPr lang="en-CA" sz="3600" b="1" dirty="0">
                <a:latin typeface="Arial" panose="020B0604020202020204" pitchFamily="34" charset="0"/>
                <a:cs typeface="Arial" panose="020B0604020202020204" pitchFamily="34" charset="0"/>
              </a:rPr>
              <a:t>STI by looking at their </a:t>
            </a:r>
            <a:r>
              <a:rPr lang="en-CA" sz="3600" b="1" dirty="0" smtClean="0">
                <a:latin typeface="Arial" panose="020B0604020202020204" pitchFamily="34" charset="0"/>
                <a:cs typeface="Arial" panose="020B0604020202020204" pitchFamily="34" charset="0"/>
              </a:rPr>
              <a:t>genitals</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CA" b="1" dirty="0" smtClean="0">
                <a:latin typeface="Arial" panose="020B0604020202020204" pitchFamily="34" charset="0"/>
                <a:cs typeface="Arial" panose="020B0604020202020204" pitchFamily="34" charset="0"/>
              </a:rPr>
              <a:t>FALSE</a:t>
            </a:r>
          </a:p>
          <a:p>
            <a:endParaRPr lang="en-CA" b="1" dirty="0">
              <a:latin typeface="Arial" panose="020B0604020202020204" pitchFamily="34" charset="0"/>
              <a:cs typeface="Arial" panose="020B0604020202020204" pitchFamily="34" charset="0"/>
            </a:endParaRPr>
          </a:p>
          <a:p>
            <a:endParaRPr lang="en-CA" b="1" dirty="0" smtClean="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Some STIs have no visible </a:t>
            </a:r>
            <a:r>
              <a:rPr lang="en-CA" dirty="0" smtClean="0">
                <a:latin typeface="Arial" panose="020B0604020202020204" pitchFamily="34" charset="0"/>
                <a:cs typeface="Arial" panose="020B0604020202020204" pitchFamily="34" charset="0"/>
              </a:rPr>
              <a:t>symptoms</a:t>
            </a:r>
            <a:endParaRPr lang="en-CA" dirty="0">
              <a:latin typeface="Arial" panose="020B0604020202020204" pitchFamily="34" charset="0"/>
              <a:cs typeface="Arial" panose="020B0604020202020204" pitchFamily="34" charset="0"/>
            </a:endParaRPr>
          </a:p>
          <a:p>
            <a:endParaRPr lang="en-CA" dirty="0">
              <a:latin typeface="Arial" panose="020B0604020202020204" pitchFamily="34" charset="0"/>
              <a:cs typeface="Arial" panose="020B0604020202020204" pitchFamily="34" charset="0"/>
            </a:endParaRPr>
          </a:p>
          <a:p>
            <a:pPr marL="0" indent="0">
              <a:buNone/>
            </a:pP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90531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6752"/>
            <a:ext cx="8229600" cy="220886"/>
          </a:xfrm>
        </p:spPr>
        <p:txBody>
          <a:bodyPr>
            <a:normAutofit fontScale="90000"/>
          </a:bodyPr>
          <a:lstStyle/>
          <a:p>
            <a:pPr lvl="0" algn="l"/>
            <a:r>
              <a:rPr lang="en-CA" b="1" dirty="0" smtClean="0"/>
              <a:t/>
            </a:r>
            <a:br>
              <a:rPr lang="en-CA" b="1" dirty="0" smtClean="0"/>
            </a:br>
            <a:r>
              <a:rPr lang="en-CA" sz="4000" b="1" dirty="0" smtClean="0">
                <a:latin typeface="Arial" panose="020B0604020202020204" pitchFamily="34" charset="0"/>
                <a:cs typeface="Arial" panose="020B0604020202020204" pitchFamily="34" charset="0"/>
              </a:rPr>
              <a:t>An untreated </a:t>
            </a:r>
            <a:r>
              <a:rPr lang="en-CA" sz="4000" b="1" dirty="0">
                <a:latin typeface="Arial" panose="020B0604020202020204" pitchFamily="34" charset="0"/>
                <a:cs typeface="Arial" panose="020B0604020202020204" pitchFamily="34" charset="0"/>
              </a:rPr>
              <a:t>STI can cause sterility (inability to become or get </a:t>
            </a:r>
            <a:r>
              <a:rPr lang="en-CA" sz="4000" b="1" dirty="0" smtClean="0">
                <a:latin typeface="Arial" panose="020B0604020202020204" pitchFamily="34" charset="0"/>
                <a:cs typeface="Arial" panose="020B0604020202020204" pitchFamily="34" charset="0"/>
              </a:rPr>
              <a:t>someone </a:t>
            </a:r>
            <a:r>
              <a:rPr lang="en-CA" sz="4000" b="1" dirty="0">
                <a:latin typeface="Arial" panose="020B0604020202020204" pitchFamily="34" charset="0"/>
                <a:cs typeface="Arial" panose="020B0604020202020204" pitchFamily="34" charset="0"/>
              </a:rPr>
              <a:t>pregnant</a:t>
            </a:r>
            <a:r>
              <a:rPr lang="en-CA" sz="4000" b="1" dirty="0" smtClean="0">
                <a:latin typeface="Arial" panose="020B0604020202020204" pitchFamily="34" charset="0"/>
                <a:cs typeface="Arial" panose="020B0604020202020204" pitchFamily="34" charset="0"/>
              </a:rPr>
              <a:t>)</a:t>
            </a:r>
            <a:r>
              <a:rPr lang="en-CA" sz="4000" b="1" dirty="0">
                <a:latin typeface="Arial" panose="020B0604020202020204" pitchFamily="34" charset="0"/>
                <a:cs typeface="Arial" panose="020B0604020202020204" pitchFamily="34" charset="0"/>
              </a:rPr>
              <a:t>	</a:t>
            </a:r>
            <a:r>
              <a:rPr lang="en-CA" sz="4000" dirty="0">
                <a:latin typeface="Arial" panose="020B0604020202020204" pitchFamily="34" charset="0"/>
                <a:cs typeface="Arial" panose="020B0604020202020204" pitchFamily="34" charset="0"/>
              </a:rPr>
              <a:t>					</a:t>
            </a:r>
            <a:r>
              <a:rPr lang="en-CA" dirty="0"/>
              <a:t>	</a:t>
            </a:r>
          </a:p>
        </p:txBody>
      </p:sp>
      <p:sp>
        <p:nvSpPr>
          <p:cNvPr id="3" name="Content Placeholder 2"/>
          <p:cNvSpPr>
            <a:spLocks noGrp="1"/>
          </p:cNvSpPr>
          <p:nvPr>
            <p:ph idx="1"/>
          </p:nvPr>
        </p:nvSpPr>
        <p:spPr>
          <a:xfrm>
            <a:off x="457200" y="2636912"/>
            <a:ext cx="8229600" cy="3489251"/>
          </a:xfrm>
        </p:spPr>
        <p:txBody>
          <a:bodyPr/>
          <a:lstStyle/>
          <a:p>
            <a:pPr marL="0" lvl="0" indent="0">
              <a:buNone/>
            </a:pPr>
            <a:r>
              <a:rPr lang="en-CA" b="1" dirty="0" smtClean="0">
                <a:latin typeface="Arial" panose="020B0604020202020204" pitchFamily="34" charset="0"/>
                <a:cs typeface="Arial" panose="020B0604020202020204" pitchFamily="34" charset="0"/>
              </a:rPr>
              <a:t>TRUE</a:t>
            </a:r>
          </a:p>
          <a:p>
            <a:pPr lvl="0"/>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STIs </a:t>
            </a:r>
            <a:r>
              <a:rPr lang="en-CA" dirty="0">
                <a:latin typeface="Arial" panose="020B0604020202020204" pitchFamily="34" charset="0"/>
                <a:cs typeface="Arial" panose="020B0604020202020204" pitchFamily="34" charset="0"/>
              </a:rPr>
              <a:t>can cause fertility issues in both males and </a:t>
            </a:r>
            <a:r>
              <a:rPr lang="en-CA" dirty="0" smtClean="0">
                <a:latin typeface="Arial" panose="020B0604020202020204" pitchFamily="34" charset="0"/>
                <a:cs typeface="Arial" panose="020B0604020202020204" pitchFamily="34" charset="0"/>
              </a:rPr>
              <a:t>females.</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13978977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600" b="1" dirty="0" smtClean="0">
                <a:latin typeface="Arial" panose="020B0604020202020204" pitchFamily="34" charset="0"/>
                <a:cs typeface="Arial" panose="020B0604020202020204" pitchFamily="34" charset="0"/>
              </a:rPr>
              <a:t>Clean </a:t>
            </a:r>
            <a:r>
              <a:rPr lang="en-CA" sz="3600" b="1" dirty="0">
                <a:latin typeface="Arial" panose="020B0604020202020204" pitchFamily="34" charset="0"/>
                <a:cs typeface="Arial" panose="020B0604020202020204" pitchFamily="34" charset="0"/>
              </a:rPr>
              <a:t>people are not likely to get </a:t>
            </a:r>
            <a:r>
              <a:rPr lang="en-CA" sz="3600" b="1" dirty="0" smtClean="0">
                <a:latin typeface="Arial" panose="020B0604020202020204" pitchFamily="34" charset="0"/>
                <a:cs typeface="Arial" panose="020B0604020202020204" pitchFamily="34" charset="0"/>
              </a:rPr>
              <a:t>an STI</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lvl="0" indent="0">
              <a:buNone/>
            </a:pPr>
            <a:r>
              <a:rPr lang="en-CA" b="1" dirty="0" smtClean="0">
                <a:latin typeface="Arial" panose="020B0604020202020204" pitchFamily="34" charset="0"/>
                <a:cs typeface="Arial" panose="020B0604020202020204" pitchFamily="34" charset="0"/>
              </a:rPr>
              <a:t>FALSE</a:t>
            </a:r>
          </a:p>
          <a:p>
            <a:pPr marL="0" lvl="0" indent="0">
              <a:buNone/>
            </a:pPr>
            <a:r>
              <a:rPr lang="en-CA" dirty="0" smtClean="0">
                <a:latin typeface="Arial" panose="020B0604020202020204" pitchFamily="34" charset="0"/>
                <a:cs typeface="Arial" panose="020B0604020202020204" pitchFamily="34" charset="0"/>
              </a:rPr>
              <a:t>Anyone </a:t>
            </a:r>
            <a:r>
              <a:rPr lang="en-CA" dirty="0">
                <a:latin typeface="Arial" panose="020B0604020202020204" pitchFamily="34" charset="0"/>
                <a:cs typeface="Arial" panose="020B0604020202020204" pitchFamily="34" charset="0"/>
              </a:rPr>
              <a:t>can get an STI. Viruses and </a:t>
            </a:r>
            <a:r>
              <a:rPr lang="en-CA" dirty="0" smtClean="0">
                <a:latin typeface="Arial" panose="020B0604020202020204" pitchFamily="34" charset="0"/>
                <a:cs typeface="Arial" panose="020B0604020202020204" pitchFamily="34" charset="0"/>
              </a:rPr>
              <a:t>bacteria that </a:t>
            </a:r>
            <a:r>
              <a:rPr lang="en-CA" dirty="0">
                <a:latin typeface="Arial" panose="020B0604020202020204" pitchFamily="34" charset="0"/>
                <a:cs typeface="Arial" panose="020B0604020202020204" pitchFamily="34" charset="0"/>
              </a:rPr>
              <a:t>cause </a:t>
            </a:r>
            <a:r>
              <a:rPr lang="en-CA" dirty="0" smtClean="0">
                <a:latin typeface="Arial" panose="020B0604020202020204" pitchFamily="34" charset="0"/>
                <a:cs typeface="Arial" panose="020B0604020202020204" pitchFamily="34" charset="0"/>
              </a:rPr>
              <a:t>STIs </a:t>
            </a:r>
            <a:r>
              <a:rPr lang="en-CA" dirty="0">
                <a:latin typeface="Arial" panose="020B0604020202020204" pitchFamily="34" charset="0"/>
                <a:cs typeface="Arial" panose="020B0604020202020204" pitchFamily="34" charset="0"/>
              </a:rPr>
              <a:t>can exist in a clean </a:t>
            </a:r>
            <a:r>
              <a:rPr lang="en-CA" dirty="0" smtClean="0">
                <a:latin typeface="Arial" panose="020B0604020202020204" pitchFamily="34" charset="0"/>
                <a:cs typeface="Arial" panose="020B0604020202020204" pitchFamily="34" charset="0"/>
              </a:rPr>
              <a:t>environment.</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1389133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600" b="1" dirty="0" smtClean="0">
                <a:latin typeface="Arial" panose="020B0604020202020204" pitchFamily="34" charset="0"/>
                <a:cs typeface="Arial" panose="020B0604020202020204" pitchFamily="34" charset="0"/>
              </a:rPr>
              <a:t>People </a:t>
            </a:r>
            <a:r>
              <a:rPr lang="en-CA" sz="3600" b="1" dirty="0">
                <a:latin typeface="Arial" panose="020B0604020202020204" pitchFamily="34" charset="0"/>
                <a:cs typeface="Arial" panose="020B0604020202020204" pitchFamily="34" charset="0"/>
              </a:rPr>
              <a:t>who choose abstinence will not get an </a:t>
            </a:r>
            <a:r>
              <a:rPr lang="en-CA" sz="3600" b="1" dirty="0" smtClean="0">
                <a:latin typeface="Arial" panose="020B0604020202020204" pitchFamily="34" charset="0"/>
                <a:cs typeface="Arial" panose="020B0604020202020204" pitchFamily="34" charset="0"/>
              </a:rPr>
              <a:t>STI</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CA" b="1" dirty="0" smtClean="0">
                <a:latin typeface="Arial" panose="020B0604020202020204" pitchFamily="34" charset="0"/>
                <a:cs typeface="Arial" panose="020B0604020202020204" pitchFamily="34" charset="0"/>
              </a:rPr>
              <a:t>TRUE </a:t>
            </a:r>
          </a:p>
          <a:p>
            <a:pPr marL="0" lvl="0" indent="0">
              <a:buNone/>
            </a:pPr>
            <a:r>
              <a:rPr lang="en-CA" dirty="0" smtClean="0">
                <a:latin typeface="Arial" panose="020B0604020202020204" pitchFamily="34" charset="0"/>
                <a:cs typeface="Arial" panose="020B0604020202020204" pitchFamily="34" charset="0"/>
              </a:rPr>
              <a:t>Abstinence </a:t>
            </a:r>
            <a:r>
              <a:rPr lang="en-CA" dirty="0">
                <a:latin typeface="Arial" panose="020B0604020202020204" pitchFamily="34" charset="0"/>
                <a:cs typeface="Arial" panose="020B0604020202020204" pitchFamily="34" charset="0"/>
              </a:rPr>
              <a:t>is defined as eliminating any intimate sexual behaviour involving skin to genital, genital to genital or bodily fluid to genital contact, then it will prevent </a:t>
            </a:r>
            <a:r>
              <a:rPr lang="en-CA" dirty="0" smtClean="0">
                <a:latin typeface="Arial" panose="020B0604020202020204" pitchFamily="34" charset="0"/>
                <a:cs typeface="Arial" panose="020B0604020202020204" pitchFamily="34" charset="0"/>
              </a:rPr>
              <a:t>STIs/HIV.</a:t>
            </a:r>
            <a:endParaRPr lang="en-CA" dirty="0" smtClean="0">
              <a:latin typeface="Arial" panose="020B0604020202020204" pitchFamily="34" charset="0"/>
              <a:cs typeface="Arial" panose="020B0604020202020204" pitchFamily="34" charset="0"/>
            </a:endParaRPr>
          </a:p>
          <a:p>
            <a:pPr marL="0" lvl="0" indent="0">
              <a:buNone/>
            </a:pPr>
            <a:endParaRPr lang="en-CA"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STIs can be passed </a:t>
            </a:r>
            <a:r>
              <a:rPr lang="en-CA" dirty="0" smtClean="0">
                <a:latin typeface="Arial" panose="020B0604020202020204" pitchFamily="34" charset="0"/>
                <a:cs typeface="Arial" panose="020B0604020202020204" pitchFamily="34" charset="0"/>
              </a:rPr>
              <a:t>through oral, anal, vaginal or </a:t>
            </a:r>
            <a:r>
              <a:rPr lang="en-CA" dirty="0">
                <a:latin typeface="Arial" panose="020B0604020202020204" pitchFamily="34" charset="0"/>
                <a:cs typeface="Arial" panose="020B0604020202020204" pitchFamily="34" charset="0"/>
              </a:rPr>
              <a:t>with genital to skin </a:t>
            </a:r>
            <a:r>
              <a:rPr lang="en-CA" dirty="0" smtClean="0">
                <a:latin typeface="Arial" panose="020B0604020202020204" pitchFamily="34" charset="0"/>
                <a:cs typeface="Arial" panose="020B0604020202020204" pitchFamily="34" charset="0"/>
              </a:rPr>
              <a:t>contact.</a:t>
            </a:r>
            <a:endParaRPr lang="en-CA" dirty="0">
              <a:latin typeface="Arial" panose="020B0604020202020204" pitchFamily="34" charset="0"/>
              <a:cs typeface="Arial" panose="020B0604020202020204" pitchFamily="34" charset="0"/>
            </a:endParaRPr>
          </a:p>
          <a:p>
            <a:endParaRPr lang="en-CA" b="1" dirty="0"/>
          </a:p>
        </p:txBody>
      </p:sp>
    </p:spTree>
    <p:extLst>
      <p:ext uri="{BB962C8B-B14F-4D97-AF65-F5344CB8AC3E}">
        <p14:creationId xmlns:p14="http://schemas.microsoft.com/office/powerpoint/2010/main" val="1285043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714202"/>
          </a:xfrm>
        </p:spPr>
        <p:txBody>
          <a:bodyPr>
            <a:noAutofit/>
          </a:bodyPr>
          <a:lstStyle/>
          <a:p>
            <a:pPr lvl="0"/>
            <a:r>
              <a:rPr lang="en-CA" sz="3600" b="1" dirty="0">
                <a:latin typeface="Arial" panose="020B0604020202020204" pitchFamily="34" charset="0"/>
                <a:cs typeface="Arial" panose="020B0604020202020204" pitchFamily="34" charset="0"/>
              </a:rPr>
              <a:t>How would you define the </a:t>
            </a:r>
            <a:r>
              <a:rPr lang="en-CA" sz="3600" b="1" dirty="0" smtClean="0">
                <a:latin typeface="Arial" panose="020B0604020202020204" pitchFamily="34" charset="0"/>
                <a:cs typeface="Arial" panose="020B0604020202020204" pitchFamily="34" charset="0"/>
              </a:rPr>
              <a:t>term: </a:t>
            </a:r>
            <a:br>
              <a:rPr lang="en-CA" sz="3600" b="1" dirty="0" smtClean="0">
                <a:latin typeface="Arial" panose="020B0604020202020204" pitchFamily="34" charset="0"/>
                <a:cs typeface="Arial" panose="020B0604020202020204" pitchFamily="34" charset="0"/>
              </a:rPr>
            </a:br>
            <a:r>
              <a:rPr lang="en-CA" sz="3600" b="1" dirty="0" smtClean="0">
                <a:latin typeface="Arial" panose="020B0604020202020204" pitchFamily="34" charset="0"/>
                <a:cs typeface="Arial" panose="020B0604020202020204" pitchFamily="34" charset="0"/>
              </a:rPr>
              <a:t>Sexually </a:t>
            </a:r>
            <a:r>
              <a:rPr lang="en-CA" sz="3600" b="1" dirty="0">
                <a:latin typeface="Arial" panose="020B0604020202020204" pitchFamily="34" charset="0"/>
                <a:cs typeface="Arial" panose="020B0604020202020204" pitchFamily="34" charset="0"/>
              </a:rPr>
              <a:t>Transmitted </a:t>
            </a:r>
            <a:r>
              <a:rPr lang="en-CA" sz="3600" b="1" dirty="0" smtClean="0">
                <a:latin typeface="Arial" panose="020B0604020202020204" pitchFamily="34" charset="0"/>
                <a:cs typeface="Arial" panose="020B0604020202020204" pitchFamily="34" charset="0"/>
              </a:rPr>
              <a:t>Infection (STI)?</a:t>
            </a:r>
            <a:r>
              <a:rPr lang="en-CA" sz="3600" dirty="0">
                <a:latin typeface="Arial" panose="020B0604020202020204" pitchFamily="34" charset="0"/>
                <a:cs typeface="Arial" panose="020B0604020202020204" pitchFamily="34" charset="0"/>
              </a:rPr>
              <a:t/>
            </a:r>
            <a:br>
              <a:rPr lang="en-CA" sz="3600" dirty="0">
                <a:latin typeface="Arial" panose="020B0604020202020204" pitchFamily="34" charset="0"/>
                <a:cs typeface="Arial" panose="020B0604020202020204" pitchFamily="34" charset="0"/>
              </a:rPr>
            </a:b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492896"/>
            <a:ext cx="8229600" cy="3633267"/>
          </a:xfrm>
        </p:spPr>
        <p:txBody>
          <a:bodyPr/>
          <a:lstStyle/>
          <a:p>
            <a:pPr marL="0" lvl="0" indent="0">
              <a:buNone/>
            </a:pPr>
            <a:r>
              <a:rPr lang="en-CA" dirty="0">
                <a:latin typeface="Arial" panose="020B0604020202020204" pitchFamily="34" charset="0"/>
                <a:cs typeface="Arial" panose="020B0604020202020204" pitchFamily="34" charset="0"/>
              </a:rPr>
              <a:t>STIs </a:t>
            </a:r>
            <a:r>
              <a:rPr lang="en-CA" dirty="0" smtClean="0">
                <a:latin typeface="Arial" panose="020B0604020202020204" pitchFamily="34" charset="0"/>
                <a:cs typeface="Arial" panose="020B0604020202020204" pitchFamily="34" charset="0"/>
              </a:rPr>
              <a:t>are:  </a:t>
            </a:r>
            <a:r>
              <a:rPr lang="en-CA" dirty="0">
                <a:latin typeface="Arial" panose="020B0604020202020204" pitchFamily="34" charset="0"/>
                <a:cs typeface="Arial" panose="020B0604020202020204" pitchFamily="34" charset="0"/>
              </a:rPr>
              <a:t>infections spread primarily by close sexual contact </a:t>
            </a:r>
            <a:r>
              <a:rPr lang="en-CA" dirty="0" smtClean="0">
                <a:latin typeface="Arial" panose="020B0604020202020204" pitchFamily="34" charset="0"/>
                <a:cs typeface="Arial" panose="020B0604020202020204" pitchFamily="34" charset="0"/>
              </a:rPr>
              <a:t>and/or </a:t>
            </a:r>
            <a:r>
              <a:rPr lang="en-CA" dirty="0">
                <a:latin typeface="Arial" panose="020B0604020202020204" pitchFamily="34" charset="0"/>
                <a:cs typeface="Arial" panose="020B0604020202020204" pitchFamily="34" charset="0"/>
              </a:rPr>
              <a:t>sexual intercourse</a:t>
            </a:r>
          </a:p>
          <a:p>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77465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b="1" dirty="0" smtClean="0">
                <a:latin typeface="Arial" panose="020B0604020202020204" pitchFamily="34" charset="0"/>
                <a:cs typeface="Arial" panose="020B0604020202020204" pitchFamily="34" charset="0"/>
              </a:rPr>
              <a:t>All </a:t>
            </a:r>
            <a:r>
              <a:rPr lang="en-CA" sz="3600" b="1" dirty="0">
                <a:latin typeface="Arial" panose="020B0604020202020204" pitchFamily="34" charset="0"/>
                <a:cs typeface="Arial" panose="020B0604020202020204" pitchFamily="34" charset="0"/>
              </a:rPr>
              <a:t>STIs can be </a:t>
            </a:r>
            <a:r>
              <a:rPr lang="en-CA" sz="3600" b="1" dirty="0" smtClean="0">
                <a:latin typeface="Arial" panose="020B0604020202020204" pitchFamily="34" charset="0"/>
                <a:cs typeface="Arial" panose="020B0604020202020204" pitchFamily="34" charset="0"/>
              </a:rPr>
              <a:t>cured</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lvl="0" indent="0">
              <a:buNone/>
            </a:pPr>
            <a:r>
              <a:rPr lang="en-CA" b="1" dirty="0" smtClean="0">
                <a:latin typeface="Arial" panose="020B0604020202020204" pitchFamily="34" charset="0"/>
                <a:cs typeface="Arial" panose="020B0604020202020204" pitchFamily="34" charset="0"/>
              </a:rPr>
              <a:t>FALSE</a:t>
            </a:r>
          </a:p>
          <a:p>
            <a:pPr lvl="0"/>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Any </a:t>
            </a:r>
            <a:r>
              <a:rPr lang="en-CA" dirty="0">
                <a:latin typeface="Arial" panose="020B0604020202020204" pitchFamily="34" charset="0"/>
                <a:cs typeface="Arial" panose="020B0604020202020204" pitchFamily="34" charset="0"/>
              </a:rPr>
              <a:t>STI caused by a virus can only be treated, not </a:t>
            </a:r>
            <a:r>
              <a:rPr lang="en-CA" dirty="0" smtClean="0">
                <a:latin typeface="Arial" panose="020B0604020202020204" pitchFamily="34" charset="0"/>
                <a:cs typeface="Arial" panose="020B0604020202020204" pitchFamily="34" charset="0"/>
              </a:rPr>
              <a:t>cured.</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3779510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600" b="1" dirty="0" smtClean="0">
                <a:latin typeface="Arial" panose="020B0604020202020204" pitchFamily="34" charset="0"/>
                <a:cs typeface="Arial" panose="020B0604020202020204" pitchFamily="34" charset="0"/>
              </a:rPr>
              <a:t>Condoms </a:t>
            </a:r>
            <a:r>
              <a:rPr lang="en-CA" sz="3600" b="1" dirty="0">
                <a:latin typeface="Arial" panose="020B0604020202020204" pitchFamily="34" charset="0"/>
                <a:cs typeface="Arial" panose="020B0604020202020204" pitchFamily="34" charset="0"/>
              </a:rPr>
              <a:t>provide good protection from </a:t>
            </a:r>
            <a:r>
              <a:rPr lang="en-CA" sz="3600" b="1" dirty="0" smtClean="0">
                <a:latin typeface="Arial" panose="020B0604020202020204" pitchFamily="34" charset="0"/>
                <a:cs typeface="Arial" panose="020B0604020202020204" pitchFamily="34" charset="0"/>
              </a:rPr>
              <a:t>STIs/HIV</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CA" b="1" dirty="0" smtClean="0">
                <a:latin typeface="Arial" panose="020B0604020202020204" pitchFamily="34" charset="0"/>
                <a:cs typeface="Arial" panose="020B0604020202020204" pitchFamily="34" charset="0"/>
              </a:rPr>
              <a:t>TRUE</a:t>
            </a:r>
          </a:p>
          <a:p>
            <a:endParaRPr lang="en-CA"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If condoms are used properly and every time, they can provide good (but not 100% effective) protection from </a:t>
            </a:r>
            <a:r>
              <a:rPr lang="en-CA" dirty="0" smtClean="0">
                <a:latin typeface="Arial" panose="020B0604020202020204" pitchFamily="34" charset="0"/>
                <a:cs typeface="Arial" panose="020B0604020202020204" pitchFamily="34" charset="0"/>
              </a:rPr>
              <a:t>STIs.</a:t>
            </a:r>
            <a:endParaRPr lang="en-CA" dirty="0">
              <a:latin typeface="Arial" panose="020B0604020202020204" pitchFamily="34" charset="0"/>
              <a:cs typeface="Arial" panose="020B0604020202020204" pitchFamily="34" charset="0"/>
            </a:endParaRPr>
          </a:p>
          <a:p>
            <a:pPr marL="0" lvl="0" indent="0">
              <a:buNone/>
            </a:pPr>
            <a:endParaRPr lang="en-CA"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Condoms do not provide 100% protection against the transmission of HPV (genital warts) or </a:t>
            </a:r>
            <a:r>
              <a:rPr lang="en-CA" dirty="0" smtClean="0">
                <a:latin typeface="Arial" panose="020B0604020202020204" pitchFamily="34" charset="0"/>
                <a:cs typeface="Arial" panose="020B0604020202020204" pitchFamily="34" charset="0"/>
              </a:rPr>
              <a:t>herpes.</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3690357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600" b="1" dirty="0" smtClean="0">
                <a:latin typeface="Arial" panose="020B0604020202020204" pitchFamily="34" charset="0"/>
                <a:cs typeface="Arial" panose="020B0604020202020204" pitchFamily="34" charset="0"/>
              </a:rPr>
              <a:t>You </a:t>
            </a:r>
            <a:r>
              <a:rPr lang="en-CA" sz="3600" b="1" dirty="0">
                <a:latin typeface="Arial" panose="020B0604020202020204" pitchFamily="34" charset="0"/>
                <a:cs typeface="Arial" panose="020B0604020202020204" pitchFamily="34" charset="0"/>
              </a:rPr>
              <a:t>can get </a:t>
            </a:r>
            <a:r>
              <a:rPr lang="en-CA" sz="3600" b="1" dirty="0" smtClean="0">
                <a:latin typeface="Arial" panose="020B0604020202020204" pitchFamily="34" charset="0"/>
                <a:cs typeface="Arial" panose="020B0604020202020204" pitchFamily="34" charset="0"/>
              </a:rPr>
              <a:t>HIV/AIDS </a:t>
            </a:r>
            <a:r>
              <a:rPr lang="en-CA" sz="3600" b="1" dirty="0">
                <a:latin typeface="Arial" panose="020B0604020202020204" pitchFamily="34" charset="0"/>
                <a:cs typeface="Arial" panose="020B0604020202020204" pitchFamily="34" charset="0"/>
              </a:rPr>
              <a:t>by touching a person with </a:t>
            </a:r>
            <a:r>
              <a:rPr lang="en-CA" sz="3600" b="1" dirty="0" smtClean="0">
                <a:latin typeface="Arial" panose="020B0604020202020204" pitchFamily="34" charset="0"/>
                <a:cs typeface="Arial" panose="020B0604020202020204" pitchFamily="34" charset="0"/>
              </a:rPr>
              <a:t>AIDS</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CA" b="1" dirty="0" smtClean="0">
                <a:latin typeface="Arial" panose="020B0604020202020204" pitchFamily="34" charset="0"/>
                <a:cs typeface="Arial" panose="020B0604020202020204" pitchFamily="34" charset="0"/>
              </a:rPr>
              <a:t>FALSE</a:t>
            </a:r>
          </a:p>
          <a:p>
            <a:pPr marL="0" lvl="0" indent="0">
              <a:buNone/>
            </a:pPr>
            <a:r>
              <a:rPr lang="en-CA" dirty="0" smtClean="0">
                <a:latin typeface="Arial" panose="020B0604020202020204" pitchFamily="34" charset="0"/>
                <a:cs typeface="Arial" panose="020B0604020202020204" pitchFamily="34" charset="0"/>
              </a:rPr>
              <a:t>HIV </a:t>
            </a:r>
            <a:r>
              <a:rPr lang="en-CA" dirty="0">
                <a:latin typeface="Arial" panose="020B0604020202020204" pitchFamily="34" charset="0"/>
                <a:cs typeface="Arial" panose="020B0604020202020204" pitchFamily="34" charset="0"/>
              </a:rPr>
              <a:t>and AIDS are transmitted when semen, vaginal secretions or blood are exchanged through oral, anal or vaginal sex with </a:t>
            </a:r>
            <a:r>
              <a:rPr lang="en-CA" dirty="0" smtClean="0">
                <a:latin typeface="Arial" panose="020B0604020202020204" pitchFamily="34" charset="0"/>
                <a:cs typeface="Arial" panose="020B0604020202020204" pitchFamily="34" charset="0"/>
              </a:rPr>
              <a:t>an </a:t>
            </a:r>
            <a:r>
              <a:rPr lang="en-CA" dirty="0">
                <a:latin typeface="Arial" panose="020B0604020202020204" pitchFamily="34" charset="0"/>
                <a:cs typeface="Arial" panose="020B0604020202020204" pitchFamily="34" charset="0"/>
              </a:rPr>
              <a:t>HIV infected </a:t>
            </a:r>
            <a:r>
              <a:rPr lang="en-CA" dirty="0" smtClean="0">
                <a:latin typeface="Arial" panose="020B0604020202020204" pitchFamily="34" charset="0"/>
                <a:cs typeface="Arial" panose="020B0604020202020204" pitchFamily="34" charset="0"/>
              </a:rPr>
              <a:t>person.</a:t>
            </a:r>
            <a:endParaRPr lang="en-CA" dirty="0">
              <a:latin typeface="Arial" panose="020B0604020202020204" pitchFamily="34" charset="0"/>
              <a:cs typeface="Arial" panose="020B0604020202020204" pitchFamily="34" charset="0"/>
            </a:endParaRPr>
          </a:p>
          <a:p>
            <a:pPr marL="0" lvl="0" indent="0">
              <a:buNone/>
            </a:pPr>
            <a:endParaRPr lang="en-CA" dirty="0" smtClean="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It </a:t>
            </a:r>
            <a:r>
              <a:rPr lang="en-CA" dirty="0">
                <a:latin typeface="Arial" panose="020B0604020202020204" pitchFamily="34" charset="0"/>
                <a:cs typeface="Arial" panose="020B0604020202020204" pitchFamily="34" charset="0"/>
              </a:rPr>
              <a:t>is also spread through exposure to HIV infected blood (tattooing, needle sharing or blood transfusion), and an infected mother can pass it to her baby in utero or through her breast </a:t>
            </a:r>
            <a:r>
              <a:rPr lang="en-CA" dirty="0" smtClean="0">
                <a:latin typeface="Arial" panose="020B0604020202020204" pitchFamily="34" charset="0"/>
                <a:cs typeface="Arial" panose="020B0604020202020204" pitchFamily="34" charset="0"/>
              </a:rPr>
              <a:t>milk </a:t>
            </a:r>
            <a:r>
              <a:rPr lang="en-CA" dirty="0" smtClean="0">
                <a:latin typeface="Arial" panose="020B0604020202020204" pitchFamily="34" charset="0"/>
                <a:cs typeface="Arial" panose="020B0604020202020204" pitchFamily="34" charset="0"/>
              </a:rPr>
              <a:t>.</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2513457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b="1" dirty="0" smtClean="0">
                <a:latin typeface="Arial" panose="020B0604020202020204" pitchFamily="34" charset="0"/>
                <a:cs typeface="Arial" panose="020B0604020202020204" pitchFamily="34" charset="0"/>
              </a:rPr>
              <a:t>Anyone </a:t>
            </a:r>
            <a:r>
              <a:rPr lang="en-CA" sz="3600" b="1" dirty="0">
                <a:latin typeface="Arial" panose="020B0604020202020204" pitchFamily="34" charset="0"/>
                <a:cs typeface="Arial" panose="020B0604020202020204" pitchFamily="34" charset="0"/>
              </a:rPr>
              <a:t>can get </a:t>
            </a:r>
            <a:r>
              <a:rPr lang="en-CA" sz="3600" b="1" dirty="0" smtClean="0">
                <a:latin typeface="Arial" panose="020B0604020202020204" pitchFamily="34" charset="0"/>
                <a:cs typeface="Arial" panose="020B0604020202020204" pitchFamily="34" charset="0"/>
              </a:rPr>
              <a:t>an STI/HIV </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CA" b="1" dirty="0" smtClean="0">
                <a:latin typeface="Arial" panose="020B0604020202020204" pitchFamily="34" charset="0"/>
                <a:cs typeface="Arial" panose="020B0604020202020204" pitchFamily="34" charset="0"/>
              </a:rPr>
              <a:t>TRUE</a:t>
            </a:r>
          </a:p>
          <a:p>
            <a:endParaRPr lang="en-CA"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If a person is sexually active, they can get an </a:t>
            </a:r>
            <a:r>
              <a:rPr lang="en-CA" dirty="0" smtClean="0">
                <a:latin typeface="Arial" panose="020B0604020202020204" pitchFamily="34" charset="0"/>
                <a:cs typeface="Arial" panose="020B0604020202020204" pitchFamily="34" charset="0"/>
              </a:rPr>
              <a:t>STI including </a:t>
            </a:r>
            <a:r>
              <a:rPr lang="en-CA" dirty="0" smtClean="0">
                <a:latin typeface="Arial" panose="020B0604020202020204" pitchFamily="34" charset="0"/>
                <a:cs typeface="Arial" panose="020B0604020202020204" pitchFamily="34" charset="0"/>
              </a:rPr>
              <a:t>HIV/AIDS.</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2871874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143000"/>
          </a:xfrm>
        </p:spPr>
        <p:txBody>
          <a:bodyPr>
            <a:noAutofit/>
          </a:bodyPr>
          <a:lstStyle/>
          <a:p>
            <a:pPr lvl="0" algn="l"/>
            <a:r>
              <a:rPr lang="en-CA" sz="3600" b="1" dirty="0" smtClean="0">
                <a:latin typeface="Arial" panose="020B0604020202020204" pitchFamily="34" charset="0"/>
                <a:cs typeface="Arial" panose="020B0604020202020204" pitchFamily="34" charset="0"/>
              </a:rPr>
              <a:t>You </a:t>
            </a:r>
            <a:r>
              <a:rPr lang="en-CA" sz="3600" b="1" dirty="0">
                <a:latin typeface="Arial" panose="020B0604020202020204" pitchFamily="34" charset="0"/>
                <a:cs typeface="Arial" panose="020B0604020202020204" pitchFamily="34" charset="0"/>
              </a:rPr>
              <a:t>are at a greater risk of getting </a:t>
            </a:r>
            <a:r>
              <a:rPr lang="en-CA" sz="3600" b="1" dirty="0" smtClean="0">
                <a:latin typeface="Arial" panose="020B0604020202020204" pitchFamily="34" charset="0"/>
                <a:cs typeface="Arial" panose="020B0604020202020204" pitchFamily="34" charset="0"/>
              </a:rPr>
              <a:t>STIs/HIV </a:t>
            </a:r>
            <a:r>
              <a:rPr lang="en-CA" sz="3600" b="1" dirty="0">
                <a:latin typeface="Arial" panose="020B0604020202020204" pitchFamily="34" charset="0"/>
                <a:cs typeface="Arial" panose="020B0604020202020204" pitchFamily="34" charset="0"/>
              </a:rPr>
              <a:t>if you have many sexual</a:t>
            </a:r>
            <a:r>
              <a:rPr lang="en-CA" sz="3600" dirty="0">
                <a:latin typeface="Arial" panose="020B0604020202020204" pitchFamily="34" charset="0"/>
                <a:cs typeface="Arial" panose="020B0604020202020204" pitchFamily="34" charset="0"/>
              </a:rPr>
              <a:t/>
            </a:r>
            <a:br>
              <a:rPr lang="en-CA" sz="3600" dirty="0">
                <a:latin typeface="Arial" panose="020B0604020202020204" pitchFamily="34" charset="0"/>
                <a:cs typeface="Arial" panose="020B0604020202020204" pitchFamily="34" charset="0"/>
              </a:rPr>
            </a:br>
            <a:r>
              <a:rPr lang="en-CA" sz="3600" b="1" dirty="0" smtClean="0">
                <a:latin typeface="Arial" panose="020B0604020202020204" pitchFamily="34" charset="0"/>
                <a:cs typeface="Arial" panose="020B0604020202020204" pitchFamily="34" charset="0"/>
              </a:rPr>
              <a:t>partners</a:t>
            </a:r>
            <a:r>
              <a:rPr lang="en-CA" sz="3600" b="1" dirty="0">
                <a:latin typeface="Arial" panose="020B0604020202020204" pitchFamily="34" charset="0"/>
                <a:cs typeface="Arial" panose="020B0604020202020204" pitchFamily="34" charset="0"/>
              </a:rPr>
              <a:t>			</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276872"/>
            <a:ext cx="8229600" cy="3849291"/>
          </a:xfrm>
        </p:spPr>
        <p:txBody>
          <a:bodyPr>
            <a:normAutofit fontScale="92500" lnSpcReduction="20000"/>
          </a:bodyPr>
          <a:lstStyle/>
          <a:p>
            <a:pPr marL="0" lvl="0" indent="0">
              <a:buNone/>
            </a:pPr>
            <a:r>
              <a:rPr lang="en-CA" b="1" dirty="0" smtClean="0">
                <a:latin typeface="Arial" panose="020B0604020202020204" pitchFamily="34" charset="0"/>
                <a:cs typeface="Arial" panose="020B0604020202020204" pitchFamily="34" charset="0"/>
              </a:rPr>
              <a:t>TRUE</a:t>
            </a:r>
          </a:p>
          <a:p>
            <a:pPr lvl="0"/>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The </a:t>
            </a:r>
            <a:r>
              <a:rPr lang="en-CA" dirty="0">
                <a:latin typeface="Arial" panose="020B0604020202020204" pitchFamily="34" charset="0"/>
                <a:cs typeface="Arial" panose="020B0604020202020204" pitchFamily="34" charset="0"/>
              </a:rPr>
              <a:t>more sexual partners a person has, the more likely it is for that person to get </a:t>
            </a:r>
            <a:r>
              <a:rPr lang="en-CA" dirty="0" smtClean="0">
                <a:latin typeface="Arial" panose="020B0604020202020204" pitchFamily="34" charset="0"/>
                <a:cs typeface="Arial" panose="020B0604020202020204" pitchFamily="34" charset="0"/>
              </a:rPr>
              <a:t>an </a:t>
            </a:r>
            <a:r>
              <a:rPr lang="en-CA" dirty="0" smtClean="0">
                <a:latin typeface="Arial" panose="020B0604020202020204" pitchFamily="34" charset="0"/>
                <a:cs typeface="Arial" panose="020B0604020202020204" pitchFamily="34" charset="0"/>
              </a:rPr>
              <a:t>STI/HIV.</a:t>
            </a:r>
            <a:endParaRPr lang="en-CA" dirty="0" smtClean="0">
              <a:latin typeface="Arial" panose="020B0604020202020204" pitchFamily="34" charset="0"/>
              <a:cs typeface="Arial" panose="020B0604020202020204" pitchFamily="34" charset="0"/>
            </a:endParaRPr>
          </a:p>
          <a:p>
            <a:pPr marL="0" lvl="0" indent="0">
              <a:buNone/>
            </a:pPr>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It </a:t>
            </a:r>
            <a:r>
              <a:rPr lang="en-CA" dirty="0">
                <a:latin typeface="Arial" panose="020B0604020202020204" pitchFamily="34" charset="0"/>
                <a:cs typeface="Arial" panose="020B0604020202020204" pitchFamily="34" charset="0"/>
              </a:rPr>
              <a:t>is possible to </a:t>
            </a:r>
            <a:r>
              <a:rPr lang="en-CA" dirty="0" smtClean="0">
                <a:latin typeface="Arial" panose="020B0604020202020204" pitchFamily="34" charset="0"/>
                <a:cs typeface="Arial" panose="020B0604020202020204" pitchFamily="34" charset="0"/>
              </a:rPr>
              <a:t>get an </a:t>
            </a:r>
            <a:r>
              <a:rPr lang="en-CA" dirty="0">
                <a:latin typeface="Arial" panose="020B0604020202020204" pitchFamily="34" charset="0"/>
                <a:cs typeface="Arial" panose="020B0604020202020204" pitchFamily="34" charset="0"/>
              </a:rPr>
              <a:t>STI/HIV with only one </a:t>
            </a:r>
            <a:r>
              <a:rPr lang="en-CA" dirty="0" smtClean="0">
                <a:latin typeface="Arial" panose="020B0604020202020204" pitchFamily="34" charset="0"/>
                <a:cs typeface="Arial" panose="020B0604020202020204" pitchFamily="34" charset="0"/>
              </a:rPr>
              <a:t>partner.</a:t>
            </a:r>
            <a:endParaRPr lang="en-CA" dirty="0">
              <a:latin typeface="Arial" panose="020B0604020202020204" pitchFamily="34" charset="0"/>
              <a:cs typeface="Arial" panose="020B0604020202020204" pitchFamily="34" charset="0"/>
            </a:endParaRPr>
          </a:p>
          <a:p>
            <a:pPr marL="0" indent="0">
              <a:buNone/>
            </a:pPr>
            <a:r>
              <a:rPr lang="en-CA" dirty="0">
                <a:latin typeface="Arial" panose="020B0604020202020204" pitchFamily="34" charset="0"/>
                <a:cs typeface="Arial" panose="020B0604020202020204" pitchFamily="34" charset="0"/>
              </a:rPr>
              <a:t> </a:t>
            </a:r>
          </a:p>
          <a:p>
            <a:endParaRPr lang="en-CA" dirty="0"/>
          </a:p>
        </p:txBody>
      </p:sp>
    </p:spTree>
    <p:extLst>
      <p:ext uri="{BB962C8B-B14F-4D97-AF65-F5344CB8AC3E}">
        <p14:creationId xmlns:p14="http://schemas.microsoft.com/office/powerpoint/2010/main" val="4006512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143000"/>
          </a:xfrm>
        </p:spPr>
        <p:txBody>
          <a:bodyPr>
            <a:normAutofit fontScale="90000"/>
          </a:bodyPr>
          <a:lstStyle/>
          <a:p>
            <a:pPr algn="l"/>
            <a:r>
              <a:rPr lang="en-CA" b="1" dirty="0" smtClean="0">
                <a:latin typeface="Arial" panose="020B0604020202020204" pitchFamily="34" charset="0"/>
                <a:cs typeface="Arial" panose="020B0604020202020204" pitchFamily="34" charset="0"/>
              </a:rPr>
              <a:t>You </a:t>
            </a:r>
            <a:r>
              <a:rPr lang="en-CA" b="1" dirty="0">
                <a:latin typeface="Arial" panose="020B0604020202020204" pitchFamily="34" charset="0"/>
                <a:cs typeface="Arial" panose="020B0604020202020204" pitchFamily="34" charset="0"/>
              </a:rPr>
              <a:t>can get </a:t>
            </a:r>
            <a:r>
              <a:rPr lang="en-CA" b="1" dirty="0" smtClean="0">
                <a:latin typeface="Arial" panose="020B0604020202020204" pitchFamily="34" charset="0"/>
                <a:cs typeface="Arial" panose="020B0604020202020204" pitchFamily="34" charset="0"/>
              </a:rPr>
              <a:t>an </a:t>
            </a:r>
            <a:r>
              <a:rPr lang="en-CA" b="1" dirty="0">
                <a:latin typeface="Arial" panose="020B0604020202020204" pitchFamily="34" charset="0"/>
                <a:cs typeface="Arial" panose="020B0604020202020204" pitchFamily="34" charset="0"/>
              </a:rPr>
              <a:t>STI by sharing </a:t>
            </a:r>
            <a:r>
              <a:rPr lang="en-CA" b="1" dirty="0" smtClean="0">
                <a:latin typeface="Arial" panose="020B0604020202020204" pitchFamily="34" charset="0"/>
                <a:cs typeface="Arial" panose="020B0604020202020204" pitchFamily="34" charset="0"/>
              </a:rPr>
              <a:t>needles</a:t>
            </a:r>
            <a:r>
              <a:rPr lang="en-CA" b="1" dirty="0"/>
              <a:t>	</a:t>
            </a:r>
            <a:endParaRPr lang="en-CA" dirty="0"/>
          </a:p>
        </p:txBody>
      </p:sp>
      <p:sp>
        <p:nvSpPr>
          <p:cNvPr id="3" name="Content Placeholder 2"/>
          <p:cNvSpPr>
            <a:spLocks noGrp="1"/>
          </p:cNvSpPr>
          <p:nvPr>
            <p:ph idx="1"/>
          </p:nvPr>
        </p:nvSpPr>
        <p:spPr/>
        <p:txBody>
          <a:bodyPr/>
          <a:lstStyle/>
          <a:p>
            <a:pPr marL="0" indent="0">
              <a:buNone/>
            </a:pPr>
            <a:endParaRPr lang="en-CA" b="1" dirty="0" smtClean="0">
              <a:latin typeface="Arial" panose="020B0604020202020204" pitchFamily="34" charset="0"/>
              <a:cs typeface="Arial" panose="020B0604020202020204" pitchFamily="34" charset="0"/>
            </a:endParaRPr>
          </a:p>
          <a:p>
            <a:pPr marL="0" indent="0">
              <a:buNone/>
            </a:pPr>
            <a:r>
              <a:rPr lang="en-CA" b="1" dirty="0" smtClean="0">
                <a:latin typeface="Arial" panose="020B0604020202020204" pitchFamily="34" charset="0"/>
                <a:cs typeface="Arial" panose="020B0604020202020204" pitchFamily="34" charset="0"/>
              </a:rPr>
              <a:t>TRUE</a:t>
            </a:r>
            <a:endParaRPr lang="en-CA" b="1" dirty="0" smtClean="0">
              <a:latin typeface="Arial" panose="020B0604020202020204" pitchFamily="34" charset="0"/>
              <a:cs typeface="Arial" panose="020B0604020202020204" pitchFamily="34" charset="0"/>
            </a:endParaRPr>
          </a:p>
          <a:p>
            <a:endParaRPr lang="en-CA"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Sharing needles places a person at risk for any blood borne disease, such as </a:t>
            </a:r>
            <a:r>
              <a:rPr lang="en-CA" dirty="0" smtClean="0">
                <a:latin typeface="Arial" panose="020B0604020202020204" pitchFamily="34" charset="0"/>
                <a:cs typeface="Arial" panose="020B0604020202020204" pitchFamily="34" charset="0"/>
              </a:rPr>
              <a:t>HIV/AIDS </a:t>
            </a:r>
            <a:r>
              <a:rPr lang="en-CA" dirty="0">
                <a:latin typeface="Arial" panose="020B0604020202020204" pitchFamily="34" charset="0"/>
                <a:cs typeface="Arial" panose="020B0604020202020204" pitchFamily="34" charset="0"/>
              </a:rPr>
              <a:t>or </a:t>
            </a:r>
            <a:r>
              <a:rPr lang="en-CA" dirty="0" smtClean="0">
                <a:latin typeface="Arial" panose="020B0604020202020204" pitchFamily="34" charset="0"/>
                <a:cs typeface="Arial" panose="020B0604020202020204" pitchFamily="34" charset="0"/>
              </a:rPr>
              <a:t>hepatitis </a:t>
            </a:r>
            <a:r>
              <a:rPr lang="en-CA" dirty="0">
                <a:latin typeface="Arial" panose="020B0604020202020204" pitchFamily="34" charset="0"/>
                <a:cs typeface="Arial" panose="020B0604020202020204" pitchFamily="34" charset="0"/>
              </a:rPr>
              <a:t>B or </a:t>
            </a:r>
            <a:r>
              <a:rPr lang="en-CA" dirty="0" smtClean="0">
                <a:latin typeface="Arial" panose="020B0604020202020204" pitchFamily="34" charset="0"/>
                <a:cs typeface="Arial" panose="020B0604020202020204" pitchFamily="34" charset="0"/>
              </a:rPr>
              <a:t>C.</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4048516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600" b="1" dirty="0" smtClean="0">
                <a:latin typeface="Arial" panose="020B0604020202020204" pitchFamily="34" charset="0"/>
                <a:cs typeface="Arial" panose="020B0604020202020204" pitchFamily="34" charset="0"/>
              </a:rPr>
              <a:t>Sexual </a:t>
            </a:r>
            <a:r>
              <a:rPr lang="en-CA" sz="3600" b="1" dirty="0">
                <a:latin typeface="Arial" panose="020B0604020202020204" pitchFamily="34" charset="0"/>
                <a:cs typeface="Arial" panose="020B0604020202020204" pitchFamily="34" charset="0"/>
              </a:rPr>
              <a:t>intercourse is the only way to get </a:t>
            </a:r>
            <a:r>
              <a:rPr lang="en-CA" sz="3600" b="1" dirty="0" smtClean="0">
                <a:latin typeface="Arial" panose="020B0604020202020204" pitchFamily="34" charset="0"/>
                <a:cs typeface="Arial" panose="020B0604020202020204" pitchFamily="34" charset="0"/>
              </a:rPr>
              <a:t>an STI/HIV</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lvl="0" indent="0">
              <a:buNone/>
            </a:pPr>
            <a:r>
              <a:rPr lang="en-CA" b="1" dirty="0" smtClean="0">
                <a:latin typeface="Arial" panose="020B0604020202020204" pitchFamily="34" charset="0"/>
                <a:cs typeface="Arial" panose="020B0604020202020204" pitchFamily="34" charset="0"/>
              </a:rPr>
              <a:t>FALSE</a:t>
            </a:r>
          </a:p>
          <a:p>
            <a:pPr marL="0" lvl="0" indent="0">
              <a:buNone/>
            </a:pPr>
            <a:endParaRPr lang="en-CA" dirty="0" smtClean="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Skin </a:t>
            </a:r>
            <a:r>
              <a:rPr lang="en-CA" dirty="0">
                <a:latin typeface="Arial" panose="020B0604020202020204" pitchFamily="34" charset="0"/>
                <a:cs typeface="Arial" panose="020B0604020202020204" pitchFamily="34" charset="0"/>
              </a:rPr>
              <a:t>to skin contact can transmit </a:t>
            </a:r>
            <a:r>
              <a:rPr lang="en-CA" dirty="0" smtClean="0">
                <a:latin typeface="Arial" panose="020B0604020202020204" pitchFamily="34" charset="0"/>
                <a:cs typeface="Arial" panose="020B0604020202020204" pitchFamily="34" charset="0"/>
              </a:rPr>
              <a:t>STIs </a:t>
            </a:r>
            <a:r>
              <a:rPr lang="en-CA" dirty="0">
                <a:latin typeface="Arial" panose="020B0604020202020204" pitchFamily="34" charset="0"/>
                <a:cs typeface="Arial" panose="020B0604020202020204" pitchFamily="34" charset="0"/>
              </a:rPr>
              <a:t>caused by </a:t>
            </a:r>
            <a:r>
              <a:rPr lang="en-CA" dirty="0" smtClean="0">
                <a:latin typeface="Arial" panose="020B0604020202020204" pitchFamily="34" charset="0"/>
                <a:cs typeface="Arial" panose="020B0604020202020204" pitchFamily="34" charset="0"/>
              </a:rPr>
              <a:t>viruses </a:t>
            </a:r>
            <a:r>
              <a:rPr lang="en-CA" dirty="0">
                <a:latin typeface="Arial" panose="020B0604020202020204" pitchFamily="34" charset="0"/>
                <a:cs typeface="Arial" panose="020B0604020202020204" pitchFamily="34" charset="0"/>
              </a:rPr>
              <a:t>or </a:t>
            </a:r>
            <a:r>
              <a:rPr lang="en-CA" dirty="0" smtClean="0">
                <a:latin typeface="Arial" panose="020B0604020202020204" pitchFamily="34" charset="0"/>
                <a:cs typeface="Arial" panose="020B0604020202020204" pitchFamily="34" charset="0"/>
              </a:rPr>
              <a:t>parasites.</a:t>
            </a:r>
            <a:endParaRPr lang="en-CA" dirty="0" smtClean="0">
              <a:latin typeface="Arial" panose="020B0604020202020204" pitchFamily="34" charset="0"/>
              <a:cs typeface="Arial" panose="020B0604020202020204" pitchFamily="34" charset="0"/>
            </a:endParaRPr>
          </a:p>
          <a:p>
            <a:pPr marL="0" lvl="0" indent="0">
              <a:buNone/>
            </a:pPr>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These </a:t>
            </a:r>
            <a:r>
              <a:rPr lang="en-CA" dirty="0">
                <a:latin typeface="Arial" panose="020B0604020202020204" pitchFamily="34" charset="0"/>
                <a:cs typeface="Arial" panose="020B0604020202020204" pitchFamily="34" charset="0"/>
              </a:rPr>
              <a:t>include syphilis, pubic lice, </a:t>
            </a:r>
            <a:r>
              <a:rPr lang="en-CA" dirty="0" smtClean="0">
                <a:latin typeface="Arial" panose="020B0604020202020204" pitchFamily="34" charset="0"/>
                <a:cs typeface="Arial" panose="020B0604020202020204" pitchFamily="34" charset="0"/>
              </a:rPr>
              <a:t>h</a:t>
            </a:r>
            <a:r>
              <a:rPr lang="en-CA" dirty="0" smtClean="0">
                <a:latin typeface="Arial" panose="020B0604020202020204" pitchFamily="34" charset="0"/>
                <a:cs typeface="Arial" panose="020B0604020202020204" pitchFamily="34" charset="0"/>
              </a:rPr>
              <a:t>uman </a:t>
            </a:r>
            <a:r>
              <a:rPr lang="en-CA" dirty="0">
                <a:latin typeface="Arial" panose="020B0604020202020204" pitchFamily="34" charset="0"/>
                <a:cs typeface="Arial" panose="020B0604020202020204" pitchFamily="34" charset="0"/>
              </a:rPr>
              <a:t>p</a:t>
            </a:r>
            <a:r>
              <a:rPr lang="en-CA" dirty="0" smtClean="0">
                <a:latin typeface="Arial" panose="020B0604020202020204" pitchFamily="34" charset="0"/>
                <a:cs typeface="Arial" panose="020B0604020202020204" pitchFamily="34" charset="0"/>
              </a:rPr>
              <a:t>apilloma virus </a:t>
            </a:r>
            <a:r>
              <a:rPr lang="en-CA" dirty="0" smtClean="0">
                <a:latin typeface="Arial" panose="020B0604020202020204" pitchFamily="34" charset="0"/>
                <a:cs typeface="Arial" panose="020B0604020202020204" pitchFamily="34" charset="0"/>
              </a:rPr>
              <a:t>(HPV) </a:t>
            </a:r>
            <a:r>
              <a:rPr lang="en-CA" dirty="0">
                <a:latin typeface="Arial" panose="020B0604020202020204" pitchFamily="34" charset="0"/>
                <a:cs typeface="Arial" panose="020B0604020202020204" pitchFamily="34" charset="0"/>
              </a:rPr>
              <a:t>and </a:t>
            </a:r>
            <a:r>
              <a:rPr lang="en-CA" dirty="0" smtClean="0">
                <a:latin typeface="Arial" panose="020B0604020202020204" pitchFamily="34" charset="0"/>
                <a:cs typeface="Arial" panose="020B0604020202020204" pitchFamily="34" charset="0"/>
              </a:rPr>
              <a:t>herpes.</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27640120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600" b="1" dirty="0" smtClean="0">
                <a:latin typeface="Arial" pitchFamily="34" charset="0"/>
                <a:cs typeface="Arial" pitchFamily="34" charset="0"/>
              </a:rPr>
              <a:t>The </a:t>
            </a:r>
            <a:r>
              <a:rPr lang="en-CA" sz="3600" b="1" dirty="0">
                <a:latin typeface="Arial" pitchFamily="34" charset="0"/>
                <a:cs typeface="Arial" pitchFamily="34" charset="0"/>
              </a:rPr>
              <a:t>herpes virus causes cold </a:t>
            </a:r>
            <a:r>
              <a:rPr lang="en-CA" sz="3600" b="1" dirty="0" smtClean="0">
                <a:latin typeface="Arial" pitchFamily="34" charset="0"/>
                <a:cs typeface="Arial" pitchFamily="34" charset="0"/>
              </a:rPr>
              <a:t>sores</a:t>
            </a:r>
            <a:endParaRPr lang="en-CA" sz="36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buNone/>
            </a:pPr>
            <a:r>
              <a:rPr lang="en-CA" b="1" dirty="0" smtClean="0">
                <a:latin typeface="Arial" panose="020B0604020202020204" pitchFamily="34" charset="0"/>
                <a:cs typeface="Arial" panose="020B0604020202020204" pitchFamily="34" charset="0"/>
              </a:rPr>
              <a:t>TRUE</a:t>
            </a:r>
          </a:p>
          <a:p>
            <a:endParaRPr lang="en-CA"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There are different strains of the herpes simplex </a:t>
            </a:r>
            <a:r>
              <a:rPr lang="en-CA" dirty="0" smtClean="0">
                <a:latin typeface="Arial" panose="020B0604020202020204" pitchFamily="34" charset="0"/>
                <a:cs typeface="Arial" panose="020B0604020202020204" pitchFamily="34" charset="0"/>
              </a:rPr>
              <a:t>virus.</a:t>
            </a:r>
            <a:endParaRPr lang="en-CA" dirty="0" smtClean="0">
              <a:latin typeface="Arial" panose="020B0604020202020204" pitchFamily="34" charset="0"/>
              <a:cs typeface="Arial" panose="020B0604020202020204" pitchFamily="34" charset="0"/>
            </a:endParaRPr>
          </a:p>
          <a:p>
            <a:pPr marL="0" lvl="0" indent="0">
              <a:buNone/>
            </a:pPr>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Herpes </a:t>
            </a:r>
            <a:r>
              <a:rPr lang="en-CA" dirty="0">
                <a:latin typeface="Arial" panose="020B0604020202020204" pitchFamily="34" charset="0"/>
                <a:cs typeface="Arial" panose="020B0604020202020204" pitchFamily="34" charset="0"/>
              </a:rPr>
              <a:t>can be contracted through kissing someone with </a:t>
            </a:r>
            <a:r>
              <a:rPr lang="en-CA" dirty="0" smtClean="0">
                <a:latin typeface="Arial" panose="020B0604020202020204" pitchFamily="34" charset="0"/>
                <a:cs typeface="Arial" panose="020B0604020202020204" pitchFamily="34" charset="0"/>
              </a:rPr>
              <a:t>sores, </a:t>
            </a:r>
            <a:r>
              <a:rPr lang="en-CA" dirty="0">
                <a:latin typeface="Arial" panose="020B0604020202020204" pitchFamily="34" charset="0"/>
                <a:cs typeface="Arial" panose="020B0604020202020204" pitchFamily="34" charset="0"/>
              </a:rPr>
              <a:t>or </a:t>
            </a:r>
            <a:r>
              <a:rPr lang="en-CA" dirty="0" smtClean="0">
                <a:latin typeface="Arial" panose="020B0604020202020204" pitchFamily="34" charset="0"/>
                <a:cs typeface="Arial" panose="020B0604020202020204" pitchFamily="34" charset="0"/>
              </a:rPr>
              <a:t>having </a:t>
            </a:r>
            <a:r>
              <a:rPr lang="en-CA" dirty="0">
                <a:latin typeface="Arial" panose="020B0604020202020204" pitchFamily="34" charset="0"/>
                <a:cs typeface="Arial" panose="020B0604020202020204" pitchFamily="34" charset="0"/>
              </a:rPr>
              <a:t>sex with someone who has genital </a:t>
            </a:r>
            <a:r>
              <a:rPr lang="en-CA" dirty="0" smtClean="0">
                <a:latin typeface="Arial" panose="020B0604020202020204" pitchFamily="34" charset="0"/>
                <a:cs typeface="Arial" panose="020B0604020202020204" pitchFamily="34" charset="0"/>
              </a:rPr>
              <a:t>sores.</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280486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600" b="1" dirty="0" smtClean="0">
                <a:latin typeface="Arial" panose="020B0604020202020204" pitchFamily="34" charset="0"/>
                <a:cs typeface="Arial" panose="020B0604020202020204" pitchFamily="34" charset="0"/>
              </a:rPr>
              <a:t>It </a:t>
            </a:r>
            <a:r>
              <a:rPr lang="en-CA" sz="3600" b="1" dirty="0">
                <a:latin typeface="Arial" panose="020B0604020202020204" pitchFamily="34" charset="0"/>
                <a:cs typeface="Arial" panose="020B0604020202020204" pitchFamily="34" charset="0"/>
              </a:rPr>
              <a:t>is normal for women to have some vaginal </a:t>
            </a:r>
            <a:r>
              <a:rPr lang="en-CA" sz="3600" b="1" dirty="0" smtClean="0">
                <a:latin typeface="Arial" panose="020B0604020202020204" pitchFamily="34" charset="0"/>
                <a:cs typeface="Arial" panose="020B0604020202020204" pitchFamily="34" charset="0"/>
              </a:rPr>
              <a:t>discharge</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lvl="0" indent="0">
              <a:buNone/>
            </a:pPr>
            <a:r>
              <a:rPr lang="en-CA" b="1" dirty="0" smtClean="0">
                <a:latin typeface="Arial" panose="020B0604020202020204" pitchFamily="34" charset="0"/>
                <a:cs typeface="Arial" panose="020B0604020202020204" pitchFamily="34" charset="0"/>
              </a:rPr>
              <a:t>TRUE</a:t>
            </a:r>
          </a:p>
          <a:p>
            <a:pPr lvl="0"/>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All </a:t>
            </a:r>
            <a:r>
              <a:rPr lang="en-CA" dirty="0">
                <a:latin typeface="Arial" panose="020B0604020202020204" pitchFamily="34" charset="0"/>
                <a:cs typeface="Arial" panose="020B0604020202020204" pitchFamily="34" charset="0"/>
              </a:rPr>
              <a:t>women have some vaginal </a:t>
            </a:r>
            <a:r>
              <a:rPr lang="en-CA" dirty="0" smtClean="0">
                <a:latin typeface="Arial" panose="020B0604020202020204" pitchFamily="34" charset="0"/>
                <a:cs typeface="Arial" panose="020B0604020202020204" pitchFamily="34" charset="0"/>
              </a:rPr>
              <a:t>discharge.</a:t>
            </a:r>
            <a:endParaRPr lang="en-CA" dirty="0" smtClean="0">
              <a:latin typeface="Arial" panose="020B0604020202020204" pitchFamily="34" charset="0"/>
              <a:cs typeface="Arial" panose="020B0604020202020204" pitchFamily="34" charset="0"/>
            </a:endParaRPr>
          </a:p>
          <a:p>
            <a:pPr marL="0" lvl="0" indent="0">
              <a:buNone/>
            </a:pPr>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The </a:t>
            </a:r>
            <a:r>
              <a:rPr lang="en-CA" dirty="0">
                <a:latin typeface="Arial" panose="020B0604020202020204" pitchFamily="34" charset="0"/>
                <a:cs typeface="Arial" panose="020B0604020202020204" pitchFamily="34" charset="0"/>
              </a:rPr>
              <a:t>amount and consistency will vary throughout the menstrual cycle. An increase in vaginal discharge could indicate a symptom of </a:t>
            </a:r>
            <a:r>
              <a:rPr lang="en-CA" dirty="0" smtClean="0">
                <a:latin typeface="Arial" panose="020B0604020202020204" pitchFamily="34" charset="0"/>
                <a:cs typeface="Arial" panose="020B0604020202020204" pitchFamily="34" charset="0"/>
              </a:rPr>
              <a:t>an </a:t>
            </a:r>
            <a:r>
              <a:rPr lang="en-CA" dirty="0" smtClean="0">
                <a:latin typeface="Arial" panose="020B0604020202020204" pitchFamily="34" charset="0"/>
                <a:cs typeface="Arial" panose="020B0604020202020204" pitchFamily="34" charset="0"/>
              </a:rPr>
              <a:t>STI.</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22641138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143000"/>
          </a:xfrm>
        </p:spPr>
        <p:txBody>
          <a:bodyPr>
            <a:noAutofit/>
          </a:bodyPr>
          <a:lstStyle/>
          <a:p>
            <a:pPr algn="l"/>
            <a:r>
              <a:rPr lang="en-CA" sz="3600" b="1" dirty="0" smtClean="0">
                <a:latin typeface="Arial" panose="020B0604020202020204" pitchFamily="34" charset="0"/>
                <a:cs typeface="Arial" panose="020B0604020202020204" pitchFamily="34" charset="0"/>
              </a:rPr>
              <a:t>Birth </a:t>
            </a:r>
            <a:r>
              <a:rPr lang="en-CA" sz="3600" b="1" dirty="0">
                <a:latin typeface="Arial" panose="020B0604020202020204" pitchFamily="34" charset="0"/>
                <a:cs typeface="Arial" panose="020B0604020202020204" pitchFamily="34" charset="0"/>
              </a:rPr>
              <a:t>Control pills provide protection against </a:t>
            </a:r>
            <a:r>
              <a:rPr lang="en-CA" sz="3600" b="1" dirty="0" smtClean="0">
                <a:latin typeface="Arial" panose="020B0604020202020204" pitchFamily="34" charset="0"/>
                <a:cs typeface="Arial" panose="020B0604020202020204" pitchFamily="34" charset="0"/>
              </a:rPr>
              <a:t>STIs</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CA" b="1" dirty="0" smtClean="0">
              <a:latin typeface="Arial" panose="020B0604020202020204" pitchFamily="34" charset="0"/>
              <a:cs typeface="Arial" panose="020B0604020202020204" pitchFamily="34" charset="0"/>
            </a:endParaRPr>
          </a:p>
          <a:p>
            <a:pPr marL="0" indent="0">
              <a:buNone/>
            </a:pPr>
            <a:r>
              <a:rPr lang="en-CA" b="1" dirty="0" smtClean="0">
                <a:latin typeface="Arial" panose="020B0604020202020204" pitchFamily="34" charset="0"/>
                <a:cs typeface="Arial" panose="020B0604020202020204" pitchFamily="34" charset="0"/>
              </a:rPr>
              <a:t>FALSE</a:t>
            </a:r>
            <a:endParaRPr lang="en-CA" b="1" dirty="0" smtClean="0">
              <a:latin typeface="Arial" panose="020B0604020202020204" pitchFamily="34" charset="0"/>
              <a:cs typeface="Arial" panose="020B0604020202020204" pitchFamily="34" charset="0"/>
            </a:endParaRPr>
          </a:p>
          <a:p>
            <a:endParaRPr lang="en-CA"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The birth control pill provides no protection against </a:t>
            </a:r>
            <a:r>
              <a:rPr lang="en-CA" dirty="0" smtClean="0">
                <a:latin typeface="Arial" panose="020B0604020202020204" pitchFamily="34" charset="0"/>
                <a:cs typeface="Arial" panose="020B0604020202020204" pitchFamily="34" charset="0"/>
              </a:rPr>
              <a:t>STIs including </a:t>
            </a:r>
            <a:r>
              <a:rPr lang="en-CA" dirty="0" smtClean="0">
                <a:latin typeface="Arial" panose="020B0604020202020204" pitchFamily="34" charset="0"/>
                <a:cs typeface="Arial" panose="020B0604020202020204" pitchFamily="34" charset="0"/>
              </a:rPr>
              <a:t>HIV/AIDS.</a:t>
            </a:r>
            <a:endParaRPr lang="en-CA" dirty="0" smtClean="0">
              <a:latin typeface="Arial" panose="020B0604020202020204" pitchFamily="34" charset="0"/>
              <a:cs typeface="Arial" panose="020B0604020202020204" pitchFamily="34" charset="0"/>
            </a:endParaRPr>
          </a:p>
          <a:p>
            <a:pPr marL="0" lvl="0" indent="0">
              <a:buNone/>
            </a:pPr>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It </a:t>
            </a:r>
            <a:r>
              <a:rPr lang="en-CA" dirty="0">
                <a:latin typeface="Arial" panose="020B0604020202020204" pitchFamily="34" charset="0"/>
                <a:cs typeface="Arial" panose="020B0604020202020204" pitchFamily="34" charset="0"/>
              </a:rPr>
              <a:t>only protects against </a:t>
            </a:r>
            <a:r>
              <a:rPr lang="en-CA" dirty="0" smtClean="0">
                <a:latin typeface="Arial" panose="020B0604020202020204" pitchFamily="34" charset="0"/>
                <a:cs typeface="Arial" panose="020B0604020202020204" pitchFamily="34" charset="0"/>
              </a:rPr>
              <a:t>pregnancy.</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3779027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224136"/>
          </a:xfrm>
        </p:spPr>
        <p:txBody>
          <a:bodyPr>
            <a:normAutofit/>
          </a:bodyPr>
          <a:lstStyle/>
          <a:p>
            <a:pPr lvl="0"/>
            <a:r>
              <a:rPr lang="en-CA" sz="3600" b="1" dirty="0" smtClean="0">
                <a:latin typeface="Arial" panose="020B0604020202020204" pitchFamily="34" charset="0"/>
                <a:cs typeface="Arial" panose="020B0604020202020204" pitchFamily="34" charset="0"/>
              </a:rPr>
              <a:t>Why is it important to learn about STIs?</a:t>
            </a:r>
            <a:endParaRPr lang="en-CA"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lvl="0"/>
            <a:r>
              <a:rPr lang="en-CA" dirty="0" smtClean="0">
                <a:latin typeface="Arial" panose="020B0604020202020204" pitchFamily="34" charset="0"/>
                <a:cs typeface="Arial" panose="020B0604020202020204" pitchFamily="34" charset="0"/>
              </a:rPr>
              <a:t>To </a:t>
            </a:r>
            <a:r>
              <a:rPr lang="en-CA" dirty="0">
                <a:latin typeface="Arial" panose="020B0604020202020204" pitchFamily="34" charset="0"/>
                <a:cs typeface="Arial" panose="020B0604020202020204" pitchFamily="34" charset="0"/>
              </a:rPr>
              <a:t>be able to take care of one’s own </a:t>
            </a:r>
            <a:r>
              <a:rPr lang="en-CA" dirty="0" smtClean="0">
                <a:latin typeface="Arial" panose="020B0604020202020204" pitchFamily="34" charset="0"/>
                <a:cs typeface="Arial" panose="020B0604020202020204" pitchFamily="34" charset="0"/>
              </a:rPr>
              <a:t>body</a:t>
            </a:r>
            <a:endParaRPr lang="en-CA" dirty="0">
              <a:latin typeface="Arial" panose="020B0604020202020204" pitchFamily="34" charset="0"/>
              <a:cs typeface="Arial" panose="020B0604020202020204" pitchFamily="34" charset="0"/>
            </a:endParaRPr>
          </a:p>
          <a:p>
            <a:pPr lvl="0"/>
            <a:r>
              <a:rPr lang="en-CA" dirty="0">
                <a:latin typeface="Arial" panose="020B0604020202020204" pitchFamily="34" charset="0"/>
                <a:cs typeface="Arial" panose="020B0604020202020204" pitchFamily="34" charset="0"/>
              </a:rPr>
              <a:t>It helps us recognize </a:t>
            </a:r>
            <a:r>
              <a:rPr lang="en-CA" dirty="0" smtClean="0">
                <a:latin typeface="Arial" panose="020B0604020202020204" pitchFamily="34" charset="0"/>
                <a:cs typeface="Arial" panose="020B0604020202020204" pitchFamily="34" charset="0"/>
              </a:rPr>
              <a:t>myths</a:t>
            </a:r>
          </a:p>
          <a:p>
            <a:pPr lvl="0"/>
            <a:r>
              <a:rPr lang="en-CA" dirty="0" smtClean="0">
                <a:latin typeface="Arial" panose="020B0604020202020204" pitchFamily="34" charset="0"/>
                <a:cs typeface="Arial" panose="020B0604020202020204" pitchFamily="34" charset="0"/>
              </a:rPr>
              <a:t>Untreated </a:t>
            </a:r>
            <a:r>
              <a:rPr lang="en-CA" dirty="0">
                <a:latin typeface="Arial" panose="020B0604020202020204" pitchFamily="34" charset="0"/>
                <a:cs typeface="Arial" panose="020B0604020202020204" pitchFamily="34" charset="0"/>
              </a:rPr>
              <a:t>STIs can jeopardize a </a:t>
            </a:r>
            <a:r>
              <a:rPr lang="en-CA" dirty="0" smtClean="0">
                <a:latin typeface="Arial" panose="020B0604020202020204" pitchFamily="34" charset="0"/>
                <a:cs typeface="Arial" panose="020B0604020202020204" pitchFamily="34" charset="0"/>
              </a:rPr>
              <a:t>person’s </a:t>
            </a:r>
            <a:r>
              <a:rPr lang="en-CA" dirty="0">
                <a:latin typeface="Arial" panose="020B0604020202020204" pitchFamily="34" charset="0"/>
                <a:cs typeface="Arial" panose="020B0604020202020204" pitchFamily="34" charset="0"/>
              </a:rPr>
              <a:t>health and future ability to have children</a:t>
            </a:r>
          </a:p>
          <a:p>
            <a:pPr lvl="0"/>
            <a:r>
              <a:rPr lang="en-CA" dirty="0">
                <a:latin typeface="Arial" panose="020B0604020202020204" pitchFamily="34" charset="0"/>
                <a:cs typeface="Arial" panose="020B0604020202020204" pitchFamily="34" charset="0"/>
              </a:rPr>
              <a:t>It helps a person be able to discuss STIs </a:t>
            </a:r>
            <a:r>
              <a:rPr lang="en-CA" dirty="0" smtClean="0">
                <a:latin typeface="Arial" panose="020B0604020202020204" pitchFamily="34" charset="0"/>
                <a:cs typeface="Arial" panose="020B0604020202020204" pitchFamily="34" charset="0"/>
              </a:rPr>
              <a:t>with </a:t>
            </a:r>
            <a:r>
              <a:rPr lang="en-CA" dirty="0">
                <a:latin typeface="Arial" panose="020B0604020202020204" pitchFamily="34" charset="0"/>
                <a:cs typeface="Arial" panose="020B0604020202020204" pitchFamily="34" charset="0"/>
              </a:rPr>
              <a:t>a partner</a:t>
            </a:r>
          </a:p>
          <a:p>
            <a:endParaRPr lang="en-CA" dirty="0"/>
          </a:p>
        </p:txBody>
      </p:sp>
    </p:spTree>
    <p:extLst>
      <p:ext uri="{BB962C8B-B14F-4D97-AF65-F5344CB8AC3E}">
        <p14:creationId xmlns:p14="http://schemas.microsoft.com/office/powerpoint/2010/main" val="22799999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600" b="1" dirty="0" smtClean="0">
                <a:latin typeface="Arial" panose="020B0604020202020204" pitchFamily="34" charset="0"/>
                <a:cs typeface="Arial" panose="020B0604020202020204" pitchFamily="34" charset="0"/>
              </a:rPr>
              <a:t>If </a:t>
            </a:r>
            <a:r>
              <a:rPr lang="en-CA" sz="3600" b="1" dirty="0">
                <a:latin typeface="Arial" panose="020B0604020202020204" pitchFamily="34" charset="0"/>
                <a:cs typeface="Arial" panose="020B0604020202020204" pitchFamily="34" charset="0"/>
              </a:rPr>
              <a:t>you know your partner, you can’t get </a:t>
            </a:r>
            <a:r>
              <a:rPr lang="en-CA" sz="3600" b="1" dirty="0" smtClean="0">
                <a:latin typeface="Arial" panose="020B0604020202020204" pitchFamily="34" charset="0"/>
                <a:cs typeface="Arial" panose="020B0604020202020204" pitchFamily="34" charset="0"/>
              </a:rPr>
              <a:t>an STI</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lvl="0" indent="0">
              <a:buNone/>
            </a:pPr>
            <a:endParaRPr lang="en-CA" b="1" dirty="0" smtClean="0">
              <a:latin typeface="Arial" panose="020B0604020202020204" pitchFamily="34" charset="0"/>
              <a:cs typeface="Arial" panose="020B0604020202020204" pitchFamily="34" charset="0"/>
            </a:endParaRPr>
          </a:p>
          <a:p>
            <a:pPr marL="0" lvl="0" indent="0">
              <a:buNone/>
            </a:pPr>
            <a:r>
              <a:rPr lang="en-CA" b="1" dirty="0" smtClean="0">
                <a:latin typeface="Arial" panose="020B0604020202020204" pitchFamily="34" charset="0"/>
                <a:cs typeface="Arial" panose="020B0604020202020204" pitchFamily="34" charset="0"/>
              </a:rPr>
              <a:t>FALSE</a:t>
            </a:r>
            <a:endParaRPr lang="en-CA" b="1" dirty="0" smtClean="0">
              <a:latin typeface="Arial" panose="020B0604020202020204" pitchFamily="34" charset="0"/>
              <a:cs typeface="Arial" panose="020B0604020202020204" pitchFamily="34" charset="0"/>
            </a:endParaRPr>
          </a:p>
          <a:p>
            <a:pPr lvl="0"/>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Your </a:t>
            </a:r>
            <a:r>
              <a:rPr lang="en-CA" dirty="0">
                <a:latin typeface="Arial" panose="020B0604020202020204" pitchFamily="34" charset="0"/>
                <a:cs typeface="Arial" panose="020B0604020202020204" pitchFamily="34" charset="0"/>
              </a:rPr>
              <a:t>partner could have an STI without knowing it, or could be </a:t>
            </a:r>
            <a:r>
              <a:rPr lang="en-CA" dirty="0" smtClean="0">
                <a:latin typeface="Arial" panose="020B0604020202020204" pitchFamily="34" charset="0"/>
                <a:cs typeface="Arial" panose="020B0604020202020204" pitchFamily="34" charset="0"/>
              </a:rPr>
              <a:t>dishonest.</a:t>
            </a:r>
            <a:endParaRPr lang="en-CA" dirty="0">
              <a:latin typeface="Arial" panose="020B0604020202020204" pitchFamily="34" charset="0"/>
              <a:cs typeface="Arial" panose="020B0604020202020204" pitchFamily="34" charset="0"/>
            </a:endParaRPr>
          </a:p>
          <a:p>
            <a:pPr marL="0" indent="0">
              <a:buNone/>
            </a:pP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31689425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Autofit/>
          </a:bodyPr>
          <a:lstStyle/>
          <a:p>
            <a:pPr algn="l"/>
            <a:r>
              <a:rPr lang="en-CA" sz="3600" b="1" dirty="0" smtClean="0">
                <a:latin typeface="Arial" panose="020B0604020202020204" pitchFamily="34" charset="0"/>
                <a:cs typeface="Arial" panose="020B0604020202020204" pitchFamily="34" charset="0"/>
              </a:rPr>
              <a:t>If an </a:t>
            </a:r>
            <a:r>
              <a:rPr lang="en-CA" sz="3600" b="1" dirty="0">
                <a:latin typeface="Arial" panose="020B0604020202020204" pitchFamily="34" charset="0"/>
                <a:cs typeface="Arial" panose="020B0604020202020204" pitchFamily="34" charset="0"/>
              </a:rPr>
              <a:t>STI is caused by bacteria, it cannot be </a:t>
            </a:r>
            <a:r>
              <a:rPr lang="en-CA" sz="3600" b="1" dirty="0" smtClean="0">
                <a:latin typeface="Arial" panose="020B0604020202020204" pitchFamily="34" charset="0"/>
                <a:cs typeface="Arial" panose="020B0604020202020204" pitchFamily="34" charset="0"/>
              </a:rPr>
              <a:t>cured</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CA" b="1" dirty="0" smtClean="0">
              <a:latin typeface="Arial" panose="020B0604020202020204" pitchFamily="34" charset="0"/>
              <a:cs typeface="Arial" panose="020B0604020202020204" pitchFamily="34" charset="0"/>
            </a:endParaRPr>
          </a:p>
          <a:p>
            <a:pPr marL="0" indent="0">
              <a:buNone/>
            </a:pPr>
            <a:r>
              <a:rPr lang="en-CA" b="1" dirty="0" smtClean="0">
                <a:latin typeface="Arial" panose="020B0604020202020204" pitchFamily="34" charset="0"/>
                <a:cs typeface="Arial" panose="020B0604020202020204" pitchFamily="34" charset="0"/>
              </a:rPr>
              <a:t>FALSE</a:t>
            </a:r>
            <a:endParaRPr lang="en-CA" b="1" dirty="0" smtClean="0">
              <a:latin typeface="Arial" panose="020B0604020202020204" pitchFamily="34" charset="0"/>
              <a:cs typeface="Arial" panose="020B0604020202020204" pitchFamily="34" charset="0"/>
            </a:endParaRPr>
          </a:p>
          <a:p>
            <a:endParaRPr lang="en-CA" dirty="0" smtClean="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An STI caused by bacteria can be cured with </a:t>
            </a:r>
            <a:r>
              <a:rPr lang="en-CA" dirty="0" smtClean="0">
                <a:latin typeface="Arial" panose="020B0604020202020204" pitchFamily="34" charset="0"/>
                <a:cs typeface="Arial" panose="020B0604020202020204" pitchFamily="34" charset="0"/>
              </a:rPr>
              <a:t>antibiotics.</a:t>
            </a:r>
            <a:endParaRPr lang="en-CA" dirty="0" smtClean="0">
              <a:latin typeface="Arial" panose="020B0604020202020204" pitchFamily="34" charset="0"/>
              <a:cs typeface="Arial" panose="020B0604020202020204" pitchFamily="34" charset="0"/>
            </a:endParaRPr>
          </a:p>
          <a:p>
            <a:pPr marL="0" indent="0">
              <a:buNone/>
            </a:pPr>
            <a:endParaRPr lang="en-CA" dirty="0"/>
          </a:p>
        </p:txBody>
      </p:sp>
    </p:spTree>
    <p:extLst>
      <p:ext uri="{BB962C8B-B14F-4D97-AF65-F5344CB8AC3E}">
        <p14:creationId xmlns:p14="http://schemas.microsoft.com/office/powerpoint/2010/main" val="1898959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b="1" dirty="0" smtClean="0">
                <a:latin typeface="Arial" panose="020B0604020202020204" pitchFamily="34" charset="0"/>
                <a:cs typeface="Arial" panose="020B0604020202020204" pitchFamily="34" charset="0"/>
              </a:rPr>
              <a:t>There </a:t>
            </a:r>
            <a:r>
              <a:rPr lang="en-CA" b="1" dirty="0">
                <a:latin typeface="Arial" panose="020B0604020202020204" pitchFamily="34" charset="0"/>
                <a:cs typeface="Arial" panose="020B0604020202020204" pitchFamily="34" charset="0"/>
              </a:rPr>
              <a:t>is a vaccine for HPV. </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CA" b="1" dirty="0" smtClean="0">
                <a:latin typeface="Arial" panose="020B0604020202020204" pitchFamily="34" charset="0"/>
                <a:cs typeface="Arial" panose="020B0604020202020204" pitchFamily="34" charset="0"/>
              </a:rPr>
              <a:t>TRUE</a:t>
            </a:r>
          </a:p>
          <a:p>
            <a:endParaRPr lang="en-CA" b="1"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There are HPV vaccines available </a:t>
            </a:r>
            <a:r>
              <a:rPr lang="en-CA" dirty="0" smtClean="0">
                <a:latin typeface="Arial" panose="020B0604020202020204" pitchFamily="34" charset="0"/>
                <a:cs typeface="Arial" panose="020B0604020202020204" pitchFamily="34" charset="0"/>
              </a:rPr>
              <a:t>for both </a:t>
            </a:r>
            <a:r>
              <a:rPr lang="en-CA" dirty="0">
                <a:latin typeface="Arial" panose="020B0604020202020204" pitchFamily="34" charset="0"/>
                <a:cs typeface="Arial" panose="020B0604020202020204" pitchFamily="34" charset="0"/>
              </a:rPr>
              <a:t>women and men that can be obtained from family doctors, public health clinics and sexual health </a:t>
            </a:r>
            <a:r>
              <a:rPr lang="en-CA" dirty="0" smtClean="0">
                <a:latin typeface="Arial" panose="020B0604020202020204" pitchFamily="34" charset="0"/>
                <a:cs typeface="Arial" panose="020B0604020202020204" pitchFamily="34" charset="0"/>
              </a:rPr>
              <a:t>clinics (</a:t>
            </a:r>
            <a:r>
              <a:rPr lang="en-CA" dirty="0">
                <a:latin typeface="Arial" panose="020B0604020202020204" pitchFamily="34" charset="0"/>
                <a:cs typeface="Arial" panose="020B0604020202020204" pitchFamily="34" charset="0"/>
              </a:rPr>
              <a:t>Durham Region Sexual Health Clinics</a:t>
            </a:r>
            <a:r>
              <a:rPr lang="en-CA" dirty="0" smtClean="0">
                <a:latin typeface="Arial" panose="020B0604020202020204" pitchFamily="34" charset="0"/>
                <a:cs typeface="Arial" panose="020B0604020202020204" pitchFamily="34" charset="0"/>
              </a:rPr>
              <a:t>).</a:t>
            </a:r>
            <a:endParaRPr lang="en-CA" dirty="0">
              <a:latin typeface="Arial" panose="020B0604020202020204" pitchFamily="34" charset="0"/>
              <a:cs typeface="Arial" panose="020B0604020202020204" pitchFamily="34" charset="0"/>
            </a:endParaRPr>
          </a:p>
          <a:p>
            <a:endParaRPr lang="en-CA" dirty="0">
              <a:latin typeface="Arial" panose="020B0604020202020204" pitchFamily="34" charset="0"/>
              <a:cs typeface="Arial" panose="020B0604020202020204" pitchFamily="34" charset="0"/>
            </a:endParaRPr>
          </a:p>
          <a:p>
            <a:endParaRPr lang="en-CA"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29120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600" dirty="0" smtClean="0">
                <a:latin typeface="Arial" panose="020B0604020202020204" pitchFamily="34" charset="0"/>
                <a:cs typeface="Arial" panose="020B0604020202020204" pitchFamily="34" charset="0"/>
              </a:rPr>
              <a:t>STI REVIEW EXERCISE</a:t>
            </a:r>
            <a:endParaRPr lang="en-CA"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71653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600" dirty="0" smtClean="0">
                <a:latin typeface="Arial" panose="020B0604020202020204" pitchFamily="34" charset="0"/>
                <a:cs typeface="Arial" panose="020B0604020202020204" pitchFamily="34" charset="0"/>
              </a:rPr>
              <a:t>Health Services Detective</a:t>
            </a:r>
            <a:endParaRPr lang="en-CA"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0964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520" y="260648"/>
            <a:ext cx="8229600" cy="1143000"/>
          </a:xfrm>
        </p:spPr>
        <p:txBody>
          <a:bodyPr>
            <a:normAutofit fontScale="90000"/>
          </a:bodyPr>
          <a:lstStyle/>
          <a:p>
            <a:pPr lvl="0"/>
            <a:r>
              <a:rPr lang="en-CA" dirty="0" smtClean="0">
                <a:latin typeface="Arial" panose="020B0604020202020204" pitchFamily="34" charset="0"/>
                <a:cs typeface="Arial" panose="020B0604020202020204" pitchFamily="34" charset="0"/>
              </a:rPr>
              <a:t>Viral / </a:t>
            </a:r>
            <a:r>
              <a:rPr lang="en-CA" dirty="0" smtClean="0">
                <a:latin typeface="Arial" panose="020B0604020202020204" pitchFamily="34" charset="0"/>
                <a:cs typeface="Arial" panose="020B0604020202020204" pitchFamily="34" charset="0"/>
              </a:rPr>
              <a:t>Bacterial / </a:t>
            </a:r>
            <a:r>
              <a:rPr lang="en-CA" dirty="0" smtClean="0">
                <a:latin typeface="Arial" panose="020B0604020202020204" pitchFamily="34" charset="0"/>
                <a:cs typeface="Arial" panose="020B0604020202020204" pitchFamily="34" charset="0"/>
              </a:rPr>
              <a:t>Parasitic</a:t>
            </a:r>
            <a:br>
              <a:rPr lang="en-CA" dirty="0" smtClean="0">
                <a:latin typeface="Arial" panose="020B0604020202020204" pitchFamily="34" charset="0"/>
                <a:cs typeface="Arial" panose="020B0604020202020204" pitchFamily="34" charset="0"/>
              </a:rPr>
            </a:br>
            <a:r>
              <a:rPr lang="en-CA" dirty="0" smtClean="0">
                <a:latin typeface="Arial" panose="020B0604020202020204" pitchFamily="34" charset="0"/>
                <a:cs typeface="Arial" panose="020B0604020202020204" pitchFamily="34" charset="0"/>
              </a:rPr>
              <a:t>Infections</a:t>
            </a:r>
            <a:endParaRPr lang="en-CA" dirty="0">
              <a:latin typeface="Arial" panose="020B0604020202020204" pitchFamily="34" charset="0"/>
              <a:cs typeface="Arial" panose="020B0604020202020204" pitchFamily="34" charset="0"/>
            </a:endParaRPr>
          </a:p>
        </p:txBody>
      </p:sp>
      <p:sp>
        <p:nvSpPr>
          <p:cNvPr id="3" name="12-Point Star 2"/>
          <p:cNvSpPr/>
          <p:nvPr/>
        </p:nvSpPr>
        <p:spPr>
          <a:xfrm>
            <a:off x="3521900" y="2852936"/>
            <a:ext cx="2016224" cy="1512168"/>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200" dirty="0" smtClean="0"/>
              <a:t>STIs</a:t>
            </a:r>
            <a:endParaRPr lang="en-CA" sz="3200" dirty="0"/>
          </a:p>
        </p:txBody>
      </p:sp>
      <p:sp>
        <p:nvSpPr>
          <p:cNvPr id="4" name="Left-Up Arrow 3"/>
          <p:cNvSpPr/>
          <p:nvPr/>
        </p:nvSpPr>
        <p:spPr>
          <a:xfrm>
            <a:off x="5726285" y="3356992"/>
            <a:ext cx="850392" cy="850392"/>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Left-Up Arrow 5"/>
          <p:cNvSpPr/>
          <p:nvPr/>
        </p:nvSpPr>
        <p:spPr>
          <a:xfrm rot="5400000">
            <a:off x="2483768" y="3356992"/>
            <a:ext cx="850392" cy="850392"/>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Left-Up Arrow 6"/>
          <p:cNvSpPr/>
          <p:nvPr/>
        </p:nvSpPr>
        <p:spPr>
          <a:xfrm>
            <a:off x="3923928" y="4725144"/>
            <a:ext cx="850392" cy="850392"/>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ounded Rectangle 9"/>
          <p:cNvSpPr/>
          <p:nvPr/>
        </p:nvSpPr>
        <p:spPr>
          <a:xfrm>
            <a:off x="899592" y="1412776"/>
            <a:ext cx="2622308" cy="17710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CA" b="1" dirty="0" smtClean="0">
                <a:latin typeface="Arial" panose="020B0604020202020204" pitchFamily="34" charset="0"/>
                <a:cs typeface="Arial" panose="020B0604020202020204" pitchFamily="34" charset="0"/>
              </a:rPr>
              <a:t>Viral</a:t>
            </a:r>
          </a:p>
          <a:p>
            <a:r>
              <a:rPr lang="en-CA" dirty="0" smtClean="0">
                <a:latin typeface="Arial" panose="020B0604020202020204" pitchFamily="34" charset="0"/>
                <a:cs typeface="Arial" panose="020B0604020202020204" pitchFamily="34" charset="0"/>
              </a:rPr>
              <a:t>HIV</a:t>
            </a:r>
          </a:p>
          <a:p>
            <a:r>
              <a:rPr lang="en-CA" dirty="0" smtClean="0">
                <a:latin typeface="Arial" panose="020B0604020202020204" pitchFamily="34" charset="0"/>
                <a:cs typeface="Arial" panose="020B0604020202020204" pitchFamily="34" charset="0"/>
              </a:rPr>
              <a:t>Hepatitis </a:t>
            </a:r>
            <a:r>
              <a:rPr lang="en-CA" dirty="0" smtClean="0">
                <a:latin typeface="Arial" panose="020B0604020202020204" pitchFamily="34" charset="0"/>
                <a:cs typeface="Arial" panose="020B0604020202020204" pitchFamily="34" charset="0"/>
              </a:rPr>
              <a:t>B and C</a:t>
            </a:r>
          </a:p>
          <a:p>
            <a:r>
              <a:rPr lang="en-CA" dirty="0" smtClean="0">
                <a:latin typeface="Arial" panose="020B0604020202020204" pitchFamily="34" charset="0"/>
                <a:cs typeface="Arial" panose="020B0604020202020204" pitchFamily="34" charset="0"/>
              </a:rPr>
              <a:t>Human </a:t>
            </a:r>
            <a:r>
              <a:rPr lang="en-CA" dirty="0" smtClean="0">
                <a:latin typeface="Arial" panose="020B0604020202020204" pitchFamily="34" charset="0"/>
                <a:cs typeface="Arial" panose="020B0604020202020204" pitchFamily="34" charset="0"/>
              </a:rPr>
              <a:t>Papilloma </a:t>
            </a:r>
            <a:r>
              <a:rPr lang="en-CA" dirty="0" smtClean="0">
                <a:latin typeface="Arial" panose="020B0604020202020204" pitchFamily="34" charset="0"/>
                <a:cs typeface="Arial" panose="020B0604020202020204" pitchFamily="34" charset="0"/>
              </a:rPr>
              <a:t>Virus (HPV)</a:t>
            </a:r>
          </a:p>
          <a:p>
            <a:r>
              <a:rPr lang="en-CA" dirty="0" smtClean="0">
                <a:latin typeface="Arial" panose="020B0604020202020204" pitchFamily="34" charset="0"/>
                <a:cs typeface="Arial" panose="020B0604020202020204" pitchFamily="34" charset="0"/>
              </a:rPr>
              <a:t>Herpes Simplex Virus</a:t>
            </a:r>
            <a:endParaRPr lang="en-CA" dirty="0">
              <a:latin typeface="Arial" panose="020B0604020202020204" pitchFamily="34" charset="0"/>
              <a:cs typeface="Arial" panose="020B0604020202020204" pitchFamily="34" charset="0"/>
            </a:endParaRPr>
          </a:p>
        </p:txBody>
      </p:sp>
      <p:sp>
        <p:nvSpPr>
          <p:cNvPr id="11" name="Rounded Rectangle 10"/>
          <p:cNvSpPr/>
          <p:nvPr/>
        </p:nvSpPr>
        <p:spPr>
          <a:xfrm>
            <a:off x="6012160" y="1599648"/>
            <a:ext cx="2520280" cy="15841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CA" b="1" dirty="0" smtClean="0">
                <a:latin typeface="Arial" panose="020B0604020202020204" pitchFamily="34" charset="0"/>
                <a:cs typeface="Arial" panose="020B0604020202020204" pitchFamily="34" charset="0"/>
              </a:rPr>
              <a:t>Bacterial</a:t>
            </a:r>
          </a:p>
          <a:p>
            <a:pPr algn="ctr"/>
            <a:r>
              <a:rPr lang="en-CA" dirty="0" smtClean="0">
                <a:latin typeface="Arial" panose="020B0604020202020204" pitchFamily="34" charset="0"/>
                <a:cs typeface="Arial" panose="020B0604020202020204" pitchFamily="34" charset="0"/>
              </a:rPr>
              <a:t>Chlamydia</a:t>
            </a:r>
          </a:p>
          <a:p>
            <a:pPr algn="ctr"/>
            <a:r>
              <a:rPr lang="en-CA" dirty="0" smtClean="0">
                <a:latin typeface="Arial" panose="020B0604020202020204" pitchFamily="34" charset="0"/>
                <a:cs typeface="Arial" panose="020B0604020202020204" pitchFamily="34" charset="0"/>
              </a:rPr>
              <a:t>Gonorrhea</a:t>
            </a:r>
          </a:p>
          <a:p>
            <a:pPr algn="ctr"/>
            <a:r>
              <a:rPr lang="en-CA" dirty="0" smtClean="0">
                <a:latin typeface="Arial" panose="020B0604020202020204" pitchFamily="34" charset="0"/>
                <a:cs typeface="Arial" panose="020B0604020202020204" pitchFamily="34" charset="0"/>
              </a:rPr>
              <a:t>Syphilis</a:t>
            </a:r>
            <a:endParaRPr lang="en-CA" dirty="0">
              <a:latin typeface="Arial" panose="020B0604020202020204" pitchFamily="34" charset="0"/>
              <a:cs typeface="Arial" panose="020B0604020202020204" pitchFamily="34" charset="0"/>
            </a:endParaRPr>
          </a:p>
        </p:txBody>
      </p:sp>
      <p:sp>
        <p:nvSpPr>
          <p:cNvPr id="12" name="Rounded Rectangle 11"/>
          <p:cNvSpPr/>
          <p:nvPr/>
        </p:nvSpPr>
        <p:spPr>
          <a:xfrm>
            <a:off x="1014456" y="5150340"/>
            <a:ext cx="2664296" cy="14470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CA" b="1" dirty="0" smtClean="0">
                <a:latin typeface="Arial" panose="020B0604020202020204" pitchFamily="34" charset="0"/>
                <a:cs typeface="Arial" panose="020B0604020202020204" pitchFamily="34" charset="0"/>
              </a:rPr>
              <a:t>Parasitic</a:t>
            </a:r>
          </a:p>
          <a:p>
            <a:pPr algn="ctr"/>
            <a:r>
              <a:rPr lang="en-CA" dirty="0" smtClean="0">
                <a:latin typeface="Arial" panose="020B0604020202020204" pitchFamily="34" charset="0"/>
                <a:cs typeface="Arial" panose="020B0604020202020204" pitchFamily="34" charset="0"/>
              </a:rPr>
              <a:t>Pubic lice</a:t>
            </a:r>
          </a:p>
          <a:p>
            <a:pPr algn="ctr"/>
            <a:r>
              <a:rPr lang="en-CA" dirty="0" smtClean="0">
                <a:latin typeface="Arial" panose="020B0604020202020204" pitchFamily="34" charset="0"/>
                <a:cs typeface="Arial" panose="020B0604020202020204" pitchFamily="34" charset="0"/>
              </a:rPr>
              <a:t>Trichomoniasis</a:t>
            </a:r>
          </a:p>
          <a:p>
            <a:pPr algn="ctr"/>
            <a:r>
              <a:rPr lang="en-CA" dirty="0" smtClean="0">
                <a:latin typeface="Arial" panose="020B0604020202020204" pitchFamily="34" charset="0"/>
                <a:cs typeface="Arial" panose="020B0604020202020204" pitchFamily="34" charset="0"/>
              </a:rPr>
              <a:t>Scabies</a:t>
            </a: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972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600" b="1" dirty="0">
                <a:latin typeface="Arial" panose="020B0604020202020204" pitchFamily="34" charset="0"/>
                <a:cs typeface="Arial" panose="020B0604020202020204" pitchFamily="34" charset="0"/>
              </a:rPr>
              <a:t>How </a:t>
            </a:r>
            <a:r>
              <a:rPr lang="en-CA" sz="3600" b="1" dirty="0" smtClean="0">
                <a:latin typeface="Arial" panose="020B0604020202020204" pitchFamily="34" charset="0"/>
                <a:cs typeface="Arial" panose="020B0604020202020204" pitchFamily="34" charset="0"/>
              </a:rPr>
              <a:t>do HIV/AIDS, </a:t>
            </a:r>
            <a:r>
              <a:rPr lang="en-CA" sz="3600" b="1" dirty="0" smtClean="0">
                <a:latin typeface="Arial" panose="020B0604020202020204" pitchFamily="34" charset="0"/>
                <a:cs typeface="Arial" panose="020B0604020202020204" pitchFamily="34" charset="0"/>
              </a:rPr>
              <a:t>H</a:t>
            </a:r>
            <a:r>
              <a:rPr lang="en-CA" sz="3600" b="1" dirty="0" smtClean="0">
                <a:latin typeface="Arial" panose="020B0604020202020204" pitchFamily="34" charset="0"/>
                <a:cs typeface="Arial" panose="020B0604020202020204" pitchFamily="34" charset="0"/>
              </a:rPr>
              <a:t>epatitis </a:t>
            </a:r>
            <a:r>
              <a:rPr lang="en-CA" sz="3600" b="1" dirty="0">
                <a:latin typeface="Arial" panose="020B0604020202020204" pitchFamily="34" charset="0"/>
                <a:cs typeface="Arial" panose="020B0604020202020204" pitchFamily="34" charset="0"/>
              </a:rPr>
              <a:t>B and </a:t>
            </a:r>
            <a:r>
              <a:rPr lang="en-CA" sz="3600" b="1" dirty="0" smtClean="0">
                <a:latin typeface="Arial" panose="020B0604020202020204" pitchFamily="34" charset="0"/>
                <a:cs typeface="Arial" panose="020B0604020202020204" pitchFamily="34" charset="0"/>
              </a:rPr>
              <a:t>Hepatitis C differ </a:t>
            </a:r>
            <a:r>
              <a:rPr lang="en-CA" sz="3600" b="1" dirty="0">
                <a:latin typeface="Arial" panose="020B0604020202020204" pitchFamily="34" charset="0"/>
                <a:cs typeface="Arial" panose="020B0604020202020204" pitchFamily="34" charset="0"/>
              </a:rPr>
              <a:t>from other STIs?</a:t>
            </a:r>
          </a:p>
        </p:txBody>
      </p:sp>
      <p:sp>
        <p:nvSpPr>
          <p:cNvPr id="3" name="Content Placeholder 2"/>
          <p:cNvSpPr>
            <a:spLocks noGrp="1"/>
          </p:cNvSpPr>
          <p:nvPr>
            <p:ph idx="1"/>
          </p:nvPr>
        </p:nvSpPr>
        <p:spPr>
          <a:xfrm>
            <a:off x="539552" y="1844824"/>
            <a:ext cx="8229600" cy="4525963"/>
          </a:xfrm>
        </p:spPr>
        <p:txBody>
          <a:bodyPr>
            <a:normAutofit fontScale="92500" lnSpcReduction="10000"/>
          </a:bodyPr>
          <a:lstStyle/>
          <a:p>
            <a:r>
              <a:rPr lang="en-CA" dirty="0">
                <a:latin typeface="Arial" panose="020B0604020202020204" pitchFamily="34" charset="0"/>
                <a:cs typeface="Arial" panose="020B0604020202020204" pitchFamily="34" charset="0"/>
              </a:rPr>
              <a:t>HIV/AIDS, </a:t>
            </a:r>
            <a:r>
              <a:rPr lang="en-CA" dirty="0">
                <a:latin typeface="Arial" panose="020B0604020202020204" pitchFamily="34" charset="0"/>
                <a:cs typeface="Arial" panose="020B0604020202020204" pitchFamily="34" charset="0"/>
              </a:rPr>
              <a:t>H</a:t>
            </a:r>
            <a:r>
              <a:rPr lang="en-CA" dirty="0" smtClean="0">
                <a:latin typeface="Arial" panose="020B0604020202020204" pitchFamily="34" charset="0"/>
                <a:cs typeface="Arial" panose="020B0604020202020204" pitchFamily="34" charset="0"/>
              </a:rPr>
              <a:t>epatitis </a:t>
            </a:r>
            <a:r>
              <a:rPr lang="en-CA" dirty="0">
                <a:latin typeface="Arial" panose="020B0604020202020204" pitchFamily="34" charset="0"/>
                <a:cs typeface="Arial" panose="020B0604020202020204" pitchFamily="34" charset="0"/>
              </a:rPr>
              <a:t>B and C are blood borne </a:t>
            </a:r>
            <a:r>
              <a:rPr lang="en-CA" dirty="0" smtClean="0">
                <a:latin typeface="Arial" panose="020B0604020202020204" pitchFamily="34" charset="0"/>
                <a:cs typeface="Arial" panose="020B0604020202020204" pitchFamily="34" charset="0"/>
              </a:rPr>
              <a:t>diseases.</a:t>
            </a:r>
            <a:endParaRPr lang="en-CA" dirty="0" smtClean="0">
              <a:latin typeface="Arial" panose="020B0604020202020204" pitchFamily="34" charset="0"/>
              <a:cs typeface="Arial" panose="020B0604020202020204" pitchFamily="34" charset="0"/>
            </a:endParaRPr>
          </a:p>
          <a:p>
            <a:pPr marL="0" indent="0">
              <a:buNone/>
            </a:pPr>
            <a:endParaRPr lang="en-CA" dirty="0" smtClean="0">
              <a:latin typeface="Arial" panose="020B0604020202020204" pitchFamily="34" charset="0"/>
              <a:cs typeface="Arial" panose="020B0604020202020204" pitchFamily="34" charset="0"/>
            </a:endParaRPr>
          </a:p>
          <a:p>
            <a:pPr marL="0" indent="0">
              <a:buNone/>
            </a:pPr>
            <a:r>
              <a:rPr lang="en-CA" dirty="0" smtClean="0">
                <a:latin typeface="Arial" panose="020B0604020202020204" pitchFamily="34" charset="0"/>
                <a:cs typeface="Arial" panose="020B0604020202020204" pitchFamily="34" charset="0"/>
              </a:rPr>
              <a:t> </a:t>
            </a:r>
            <a:r>
              <a:rPr lang="en-CA" dirty="0">
                <a:latin typeface="Arial" panose="020B0604020202020204" pitchFamily="34" charset="0"/>
                <a:cs typeface="Arial" panose="020B0604020202020204" pitchFamily="34" charset="0"/>
              </a:rPr>
              <a:t>They can be spread by </a:t>
            </a:r>
            <a:r>
              <a:rPr lang="en-CA" dirty="0" smtClean="0">
                <a:latin typeface="Arial" panose="020B0604020202020204" pitchFamily="34" charset="0"/>
                <a:cs typeface="Arial" panose="020B0604020202020204" pitchFamily="34" charset="0"/>
              </a:rPr>
              <a:t>:</a:t>
            </a:r>
          </a:p>
          <a:p>
            <a:r>
              <a:rPr lang="en-CA" dirty="0" smtClean="0">
                <a:latin typeface="Arial" panose="020B0604020202020204" pitchFamily="34" charset="0"/>
                <a:cs typeface="Arial" panose="020B0604020202020204" pitchFamily="34" charset="0"/>
              </a:rPr>
              <a:t>close </a:t>
            </a:r>
            <a:r>
              <a:rPr lang="en-CA" dirty="0">
                <a:latin typeface="Arial" panose="020B0604020202020204" pitchFamily="34" charset="0"/>
                <a:cs typeface="Arial" panose="020B0604020202020204" pitchFamily="34" charset="0"/>
              </a:rPr>
              <a:t>sexual contact (i.e. oral/anal/vaginal intercourse) </a:t>
            </a:r>
            <a:endParaRPr lang="en-CA" dirty="0" smtClean="0">
              <a:latin typeface="Arial" panose="020B0604020202020204" pitchFamily="34" charset="0"/>
              <a:cs typeface="Arial" panose="020B0604020202020204" pitchFamily="34" charset="0"/>
            </a:endParaRPr>
          </a:p>
          <a:p>
            <a:r>
              <a:rPr lang="en-CA" dirty="0" smtClean="0">
                <a:latin typeface="Arial" panose="020B0604020202020204" pitchFamily="34" charset="0"/>
                <a:cs typeface="Arial" panose="020B0604020202020204" pitchFamily="34" charset="0"/>
              </a:rPr>
              <a:t>blood </a:t>
            </a:r>
            <a:r>
              <a:rPr lang="en-CA" dirty="0">
                <a:latin typeface="Arial" panose="020B0604020202020204" pitchFamily="34" charset="0"/>
                <a:cs typeface="Arial" panose="020B0604020202020204" pitchFamily="34" charset="0"/>
              </a:rPr>
              <a:t>transfusions (low risk in Canada</a:t>
            </a:r>
            <a:r>
              <a:rPr lang="en-CA" dirty="0" smtClean="0">
                <a:latin typeface="Arial" panose="020B0604020202020204" pitchFamily="34" charset="0"/>
                <a:cs typeface="Arial" panose="020B0604020202020204" pitchFamily="34" charset="0"/>
              </a:rPr>
              <a:t>)	</a:t>
            </a:r>
          </a:p>
          <a:p>
            <a:r>
              <a:rPr lang="en-CA" dirty="0" smtClean="0">
                <a:latin typeface="Arial" panose="020B0604020202020204" pitchFamily="34" charset="0"/>
                <a:cs typeface="Arial" panose="020B0604020202020204" pitchFamily="34" charset="0"/>
              </a:rPr>
              <a:t>sharing </a:t>
            </a:r>
            <a:r>
              <a:rPr lang="en-CA" dirty="0">
                <a:latin typeface="Arial" panose="020B0604020202020204" pitchFamily="34" charset="0"/>
                <a:cs typeface="Arial" panose="020B0604020202020204" pitchFamily="34" charset="0"/>
              </a:rPr>
              <a:t>needles, </a:t>
            </a:r>
            <a:r>
              <a:rPr lang="en-CA" dirty="0" smtClean="0">
                <a:latin typeface="Arial" panose="020B0604020202020204" pitchFamily="34" charset="0"/>
                <a:cs typeface="Arial" panose="020B0604020202020204" pitchFamily="34" charset="0"/>
              </a:rPr>
              <a:t>body </a:t>
            </a:r>
            <a:r>
              <a:rPr lang="en-CA" dirty="0">
                <a:latin typeface="Arial" panose="020B0604020202020204" pitchFamily="34" charset="0"/>
                <a:cs typeface="Arial" panose="020B0604020202020204" pitchFamily="34" charset="0"/>
              </a:rPr>
              <a:t>piercing </a:t>
            </a:r>
            <a:r>
              <a:rPr lang="en-CA" dirty="0" smtClean="0">
                <a:latin typeface="Arial" panose="020B0604020202020204" pitchFamily="34" charset="0"/>
                <a:cs typeface="Arial" panose="020B0604020202020204" pitchFamily="34" charset="0"/>
              </a:rPr>
              <a:t>or tattooing </a:t>
            </a:r>
            <a:r>
              <a:rPr lang="en-CA" dirty="0">
                <a:latin typeface="Arial" panose="020B0604020202020204" pitchFamily="34" charset="0"/>
                <a:cs typeface="Arial" panose="020B0604020202020204" pitchFamily="34" charset="0"/>
              </a:rPr>
              <a:t>equipment</a:t>
            </a:r>
          </a:p>
        </p:txBody>
      </p:sp>
    </p:spTree>
    <p:extLst>
      <p:ext uri="{BB962C8B-B14F-4D97-AF65-F5344CB8AC3E}">
        <p14:creationId xmlns:p14="http://schemas.microsoft.com/office/powerpoint/2010/main" val="817864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noAutofit/>
          </a:bodyPr>
          <a:lstStyle/>
          <a:p>
            <a:pPr lvl="0"/>
            <a:r>
              <a:rPr lang="en-CA" sz="3600" b="1" dirty="0" smtClean="0">
                <a:latin typeface="Arial" panose="020B0604020202020204" pitchFamily="34" charset="0"/>
                <a:cs typeface="Arial" panose="020B0604020202020204" pitchFamily="34" charset="0"/>
              </a:rPr>
              <a:t>If you want to find out more about STIs, what sources can provide accurate information?</a:t>
            </a:r>
            <a:endParaRPr lang="en-C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988840"/>
            <a:ext cx="8229600" cy="4137323"/>
          </a:xfrm>
        </p:spPr>
        <p:txBody>
          <a:bodyPr>
            <a:normAutofit/>
          </a:bodyPr>
          <a:lstStyle/>
          <a:p>
            <a:pPr lvl="0"/>
            <a:r>
              <a:rPr lang="en-CA" dirty="0" smtClean="0">
                <a:latin typeface="Arial" panose="020B0604020202020204" pitchFamily="34" charset="0"/>
                <a:cs typeface="Arial" panose="020B0604020202020204" pitchFamily="34" charset="0"/>
              </a:rPr>
              <a:t>Sexual </a:t>
            </a:r>
            <a:r>
              <a:rPr lang="en-CA" dirty="0">
                <a:latin typeface="Arial" panose="020B0604020202020204" pitchFamily="34" charset="0"/>
                <a:cs typeface="Arial" panose="020B0604020202020204" pitchFamily="34" charset="0"/>
              </a:rPr>
              <a:t>Health Clinics </a:t>
            </a:r>
            <a:r>
              <a:rPr lang="en-CA" dirty="0" smtClean="0">
                <a:latin typeface="Arial" panose="020B0604020202020204" pitchFamily="34" charset="0"/>
                <a:cs typeface="Arial" panose="020B0604020202020204" pitchFamily="34" charset="0"/>
              </a:rPr>
              <a:t>(Oshawa</a:t>
            </a:r>
            <a:r>
              <a:rPr lang="en-CA" dirty="0">
                <a:latin typeface="Arial" panose="020B0604020202020204" pitchFamily="34" charset="0"/>
                <a:cs typeface="Arial" panose="020B0604020202020204" pitchFamily="34" charset="0"/>
              </a:rPr>
              <a:t>, Pickering, Port Perry)</a:t>
            </a:r>
          </a:p>
          <a:p>
            <a:pPr lvl="0"/>
            <a:r>
              <a:rPr lang="en-CA" dirty="0">
                <a:latin typeface="Arial" panose="020B0604020202020204" pitchFamily="34" charset="0"/>
                <a:cs typeface="Arial" panose="020B0604020202020204" pitchFamily="34" charset="0"/>
              </a:rPr>
              <a:t>Doctors office/walk in clinics</a:t>
            </a:r>
          </a:p>
          <a:p>
            <a:pPr lvl="0"/>
            <a:r>
              <a:rPr lang="en-CA" dirty="0">
                <a:latin typeface="Arial" panose="020B0604020202020204" pitchFamily="34" charset="0"/>
                <a:cs typeface="Arial" panose="020B0604020202020204" pitchFamily="34" charset="0"/>
              </a:rPr>
              <a:t>Teachers, counsellors or school nurses</a:t>
            </a:r>
          </a:p>
          <a:p>
            <a:pPr lvl="0"/>
            <a:r>
              <a:rPr lang="en-CA" dirty="0">
                <a:latin typeface="Arial" panose="020B0604020202020204" pitchFamily="34" charset="0"/>
                <a:cs typeface="Arial" panose="020B0604020202020204" pitchFamily="34" charset="0"/>
              </a:rPr>
              <a:t>Facts sheets from a reliable source </a:t>
            </a:r>
            <a:r>
              <a:rPr lang="en-CA" dirty="0" smtClean="0">
                <a:latin typeface="Arial" panose="020B0604020202020204" pitchFamily="34" charset="0"/>
                <a:cs typeface="Arial" panose="020B0604020202020204" pitchFamily="34" charset="0"/>
              </a:rPr>
              <a:t>(Durham </a:t>
            </a:r>
            <a:r>
              <a:rPr lang="en-CA" dirty="0">
                <a:latin typeface="Arial" panose="020B0604020202020204" pitchFamily="34" charset="0"/>
                <a:cs typeface="Arial" panose="020B0604020202020204" pitchFamily="34" charset="0"/>
              </a:rPr>
              <a:t>Region Health Department)</a:t>
            </a:r>
          </a:p>
          <a:p>
            <a:pPr lvl="0"/>
            <a:r>
              <a:rPr lang="en-CA" dirty="0">
                <a:latin typeface="Arial" panose="020B0604020202020204" pitchFamily="34" charset="0"/>
                <a:cs typeface="Arial" panose="020B0604020202020204" pitchFamily="34" charset="0"/>
              </a:rPr>
              <a:t>Community </a:t>
            </a:r>
            <a:r>
              <a:rPr lang="en-CA" dirty="0" smtClean="0">
                <a:latin typeface="Arial" panose="020B0604020202020204" pitchFamily="34" charset="0"/>
                <a:cs typeface="Arial" panose="020B0604020202020204" pitchFamily="34" charset="0"/>
              </a:rPr>
              <a:t>Agencies</a:t>
            </a:r>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3326669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latin typeface="Arial" panose="020B0604020202020204" pitchFamily="34" charset="0"/>
                <a:cs typeface="Arial" panose="020B0604020202020204" pitchFamily="34" charset="0"/>
              </a:rPr>
              <a:t>STI/HIV Pre Test</a:t>
            </a:r>
            <a:endParaRPr lang="en-C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0526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CA" sz="3600" b="1" dirty="0" smtClean="0">
                <a:latin typeface="Arial" panose="020B0604020202020204" pitchFamily="34" charset="0"/>
                <a:cs typeface="Arial" panose="020B0604020202020204" pitchFamily="34" charset="0"/>
              </a:rPr>
              <a:t>You </a:t>
            </a:r>
            <a:r>
              <a:rPr lang="en-CA" sz="3600" b="1" dirty="0">
                <a:latin typeface="Arial" panose="020B0604020202020204" pitchFamily="34" charset="0"/>
                <a:cs typeface="Arial" panose="020B0604020202020204" pitchFamily="34" charset="0"/>
              </a:rPr>
              <a:t>can catch </a:t>
            </a:r>
            <a:r>
              <a:rPr lang="en-CA" sz="3600" b="1" dirty="0" smtClean="0">
                <a:latin typeface="Arial" panose="020B0604020202020204" pitchFamily="34" charset="0"/>
                <a:cs typeface="Arial" panose="020B0604020202020204" pitchFamily="34" charset="0"/>
              </a:rPr>
              <a:t>an </a:t>
            </a:r>
            <a:r>
              <a:rPr lang="en-CA" sz="3600" b="1" dirty="0">
                <a:latin typeface="Arial" panose="020B0604020202020204" pitchFamily="34" charset="0"/>
                <a:cs typeface="Arial" panose="020B0604020202020204" pitchFamily="34" charset="0"/>
              </a:rPr>
              <a:t>STI or HIV from door knobs, toilet seats, or </a:t>
            </a:r>
            <a:r>
              <a:rPr lang="en-CA" sz="3600" b="1" dirty="0" smtClean="0">
                <a:latin typeface="Arial" panose="020B0604020202020204" pitchFamily="34" charset="0"/>
                <a:cs typeface="Arial" panose="020B0604020202020204" pitchFamily="34" charset="0"/>
              </a:rPr>
              <a:t>fountains</a:t>
            </a:r>
            <a:r>
              <a:rPr lang="en-CA" sz="3600" b="1" dirty="0"/>
              <a:t>	</a:t>
            </a:r>
            <a:endParaRPr lang="en-CA" sz="3600" dirty="0"/>
          </a:p>
        </p:txBody>
      </p:sp>
      <p:sp>
        <p:nvSpPr>
          <p:cNvPr id="3" name="Content Placeholder 2"/>
          <p:cNvSpPr>
            <a:spLocks noGrp="1"/>
          </p:cNvSpPr>
          <p:nvPr>
            <p:ph idx="1"/>
          </p:nvPr>
        </p:nvSpPr>
        <p:spPr/>
        <p:txBody>
          <a:bodyPr>
            <a:normAutofit fontScale="85000" lnSpcReduction="10000"/>
          </a:bodyPr>
          <a:lstStyle/>
          <a:p>
            <a:pPr marL="0" indent="0">
              <a:buNone/>
            </a:pPr>
            <a:r>
              <a:rPr lang="en-CA" b="1" dirty="0" smtClean="0">
                <a:latin typeface="Arial" panose="020B0604020202020204" pitchFamily="34" charset="0"/>
                <a:cs typeface="Arial" panose="020B0604020202020204" pitchFamily="34" charset="0"/>
              </a:rPr>
              <a:t>FALSE</a:t>
            </a:r>
          </a:p>
          <a:p>
            <a:pPr marL="0" lvl="0" indent="0">
              <a:buNone/>
            </a:pPr>
            <a:r>
              <a:rPr lang="en-CA" dirty="0">
                <a:latin typeface="Arial" panose="020B0604020202020204" pitchFamily="34" charset="0"/>
                <a:cs typeface="Arial" panose="020B0604020202020204" pitchFamily="34" charset="0"/>
              </a:rPr>
              <a:t>STIs are transmitted sexually, requiring sexual contact. Some STIs can be transmitted through skin to skin </a:t>
            </a:r>
            <a:r>
              <a:rPr lang="en-CA" dirty="0" smtClean="0">
                <a:latin typeface="Arial" panose="020B0604020202020204" pitchFamily="34" charset="0"/>
                <a:cs typeface="Arial" panose="020B0604020202020204" pitchFamily="34" charset="0"/>
              </a:rPr>
              <a:t>contact.</a:t>
            </a:r>
            <a:endParaRPr lang="en-CA" dirty="0" smtClean="0">
              <a:latin typeface="Arial" panose="020B0604020202020204" pitchFamily="34" charset="0"/>
              <a:cs typeface="Arial" panose="020B0604020202020204" pitchFamily="34" charset="0"/>
            </a:endParaRPr>
          </a:p>
          <a:p>
            <a:pPr marL="0" lvl="0" indent="0">
              <a:buNone/>
            </a:pPr>
            <a:endParaRPr lang="en-CA" dirty="0">
              <a:latin typeface="Arial" panose="020B0604020202020204" pitchFamily="34" charset="0"/>
              <a:cs typeface="Arial" panose="020B0604020202020204" pitchFamily="34" charset="0"/>
            </a:endParaRPr>
          </a:p>
          <a:p>
            <a:pPr marL="0" indent="0">
              <a:buNone/>
            </a:pPr>
            <a:r>
              <a:rPr lang="en-CA" dirty="0">
                <a:latin typeface="Arial" panose="020B0604020202020204" pitchFamily="34" charset="0"/>
                <a:cs typeface="Arial" panose="020B0604020202020204" pitchFamily="34" charset="0"/>
              </a:rPr>
              <a:t>HIV can be transmitted through exchange of bodily fluids (semen, blood, bodily fluids, and breast milk). This can occur during sexual contact without a condom, as a result of blood transfusion, sharing needles or </a:t>
            </a:r>
            <a:r>
              <a:rPr lang="en-CA" dirty="0" smtClean="0">
                <a:latin typeface="Arial" pitchFamily="34" charset="0"/>
                <a:cs typeface="Arial" pitchFamily="34" charset="0"/>
              </a:rPr>
              <a:t>receiving </a:t>
            </a:r>
            <a:r>
              <a:rPr lang="en-CA" dirty="0">
                <a:latin typeface="Arial" pitchFamily="34" charset="0"/>
                <a:cs typeface="Arial" pitchFamily="34" charset="0"/>
              </a:rPr>
              <a:t>a body piercing or a tattoo from a place with poor infection control practices.</a:t>
            </a:r>
          </a:p>
          <a:p>
            <a:endParaRPr lang="en-CA" dirty="0"/>
          </a:p>
        </p:txBody>
      </p:sp>
    </p:spTree>
    <p:extLst>
      <p:ext uri="{BB962C8B-B14F-4D97-AF65-F5344CB8AC3E}">
        <p14:creationId xmlns:p14="http://schemas.microsoft.com/office/powerpoint/2010/main" val="1789736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0768"/>
            <a:ext cx="8229600" cy="76870"/>
          </a:xfrm>
        </p:spPr>
        <p:txBody>
          <a:bodyPr>
            <a:normAutofit fontScale="90000"/>
          </a:bodyPr>
          <a:lstStyle/>
          <a:p>
            <a:pPr lvl="0" algn="l"/>
            <a:r>
              <a:rPr lang="en-CA" sz="4000" b="1" dirty="0" smtClean="0">
                <a:latin typeface="Arial" panose="020B0604020202020204" pitchFamily="34" charset="0"/>
                <a:cs typeface="Arial" panose="020B0604020202020204" pitchFamily="34" charset="0"/>
              </a:rPr>
              <a:t>Statistics </a:t>
            </a:r>
            <a:r>
              <a:rPr lang="en-CA" sz="4000" b="1" dirty="0">
                <a:latin typeface="Arial" panose="020B0604020202020204" pitchFamily="34" charset="0"/>
                <a:cs typeface="Arial" panose="020B0604020202020204" pitchFamily="34" charset="0"/>
              </a:rPr>
              <a:t>show the largest number of people who have STIs are </a:t>
            </a:r>
            <a:r>
              <a:rPr lang="en-CA" sz="4000" dirty="0">
                <a:latin typeface="Arial" panose="020B0604020202020204" pitchFamily="34" charset="0"/>
                <a:cs typeface="Arial" panose="020B0604020202020204" pitchFamily="34" charset="0"/>
              </a:rPr>
              <a:t/>
            </a:r>
            <a:br>
              <a:rPr lang="en-CA" sz="4000" dirty="0">
                <a:latin typeface="Arial" panose="020B0604020202020204" pitchFamily="34" charset="0"/>
                <a:cs typeface="Arial" panose="020B0604020202020204" pitchFamily="34" charset="0"/>
              </a:rPr>
            </a:br>
            <a:r>
              <a:rPr lang="en-CA" sz="4000" b="1" dirty="0">
                <a:latin typeface="Arial" panose="020B0604020202020204" pitchFamily="34" charset="0"/>
                <a:cs typeface="Arial" panose="020B0604020202020204" pitchFamily="34" charset="0"/>
              </a:rPr>
              <a:t>teenagers and young </a:t>
            </a:r>
            <a:r>
              <a:rPr lang="en-CA" sz="4000" b="1" dirty="0" smtClean="0">
                <a:latin typeface="Arial" panose="020B0604020202020204" pitchFamily="34" charset="0"/>
                <a:cs typeface="Arial" panose="020B0604020202020204" pitchFamily="34" charset="0"/>
              </a:rPr>
              <a:t>adults</a:t>
            </a:r>
            <a:r>
              <a:rPr lang="en-CA" sz="4000" dirty="0">
                <a:latin typeface="Arial" panose="020B0604020202020204" pitchFamily="34" charset="0"/>
                <a:cs typeface="Arial" panose="020B0604020202020204" pitchFamily="34" charset="0"/>
              </a:rPr>
              <a:t>	</a:t>
            </a:r>
            <a:r>
              <a:rPr lang="en-CA" dirty="0"/>
              <a:t>			</a:t>
            </a:r>
          </a:p>
        </p:txBody>
      </p:sp>
      <p:sp>
        <p:nvSpPr>
          <p:cNvPr id="3" name="Content Placeholder 2"/>
          <p:cNvSpPr>
            <a:spLocks noGrp="1"/>
          </p:cNvSpPr>
          <p:nvPr>
            <p:ph idx="1"/>
          </p:nvPr>
        </p:nvSpPr>
        <p:spPr>
          <a:xfrm>
            <a:off x="467544" y="2132856"/>
            <a:ext cx="8229600" cy="4209331"/>
          </a:xfrm>
        </p:spPr>
        <p:txBody>
          <a:bodyPr>
            <a:normAutofit fontScale="62500" lnSpcReduction="20000"/>
          </a:bodyPr>
          <a:lstStyle/>
          <a:p>
            <a:pPr marL="0" lvl="0" indent="0">
              <a:buNone/>
            </a:pPr>
            <a:r>
              <a:rPr lang="en-CA" b="1" dirty="0" smtClean="0">
                <a:latin typeface="Arial" panose="020B0604020202020204" pitchFamily="34" charset="0"/>
                <a:cs typeface="Arial" panose="020B0604020202020204" pitchFamily="34" charset="0"/>
              </a:rPr>
              <a:t>TRUE</a:t>
            </a:r>
          </a:p>
          <a:p>
            <a:pPr marL="0" lvl="0" indent="0">
              <a:buNone/>
            </a:pPr>
            <a:endParaRPr lang="en-CA" b="1" dirty="0" smtClean="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Chlamydia </a:t>
            </a:r>
            <a:r>
              <a:rPr lang="en-CA" dirty="0">
                <a:latin typeface="Arial" panose="020B0604020202020204" pitchFamily="34" charset="0"/>
                <a:cs typeface="Arial" panose="020B0604020202020204" pitchFamily="34" charset="0"/>
              </a:rPr>
              <a:t>is the most commonly diagnosed and reported bacterial STI.  Rates have been steadily increasing in Canada since </a:t>
            </a:r>
            <a:r>
              <a:rPr lang="en-CA" dirty="0" smtClean="0">
                <a:latin typeface="Arial" panose="020B0604020202020204" pitchFamily="34" charset="0"/>
                <a:cs typeface="Arial" panose="020B0604020202020204" pitchFamily="34" charset="0"/>
              </a:rPr>
              <a:t>1997.</a:t>
            </a:r>
            <a:endParaRPr lang="en-CA" dirty="0" smtClean="0">
              <a:latin typeface="Arial" panose="020B0604020202020204" pitchFamily="34" charset="0"/>
              <a:cs typeface="Arial" panose="020B0604020202020204" pitchFamily="34" charset="0"/>
            </a:endParaRPr>
          </a:p>
          <a:p>
            <a:pPr marL="0" lvl="0" indent="0">
              <a:buNone/>
            </a:pPr>
            <a:endParaRPr lang="en-CA"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Most commonly </a:t>
            </a:r>
            <a:r>
              <a:rPr lang="en-CA" dirty="0" smtClean="0">
                <a:latin typeface="Arial" panose="020B0604020202020204" pitchFamily="34" charset="0"/>
                <a:cs typeface="Arial" panose="020B0604020202020204" pitchFamily="34" charset="0"/>
              </a:rPr>
              <a:t>affect </a:t>
            </a:r>
            <a:r>
              <a:rPr lang="en-CA" dirty="0">
                <a:latin typeface="Arial" panose="020B0604020202020204" pitchFamily="34" charset="0"/>
                <a:cs typeface="Arial" panose="020B0604020202020204" pitchFamily="34" charset="0"/>
              </a:rPr>
              <a:t>young women aged 15–24 and young men aged </a:t>
            </a:r>
            <a:r>
              <a:rPr lang="en-CA" dirty="0" smtClean="0">
                <a:latin typeface="Arial" panose="020B0604020202020204" pitchFamily="34" charset="0"/>
                <a:cs typeface="Arial" panose="020B0604020202020204" pitchFamily="34" charset="0"/>
              </a:rPr>
              <a:t>20–29.</a:t>
            </a:r>
            <a:endParaRPr lang="en-CA" dirty="0" smtClean="0">
              <a:latin typeface="Arial" panose="020B0604020202020204" pitchFamily="34" charset="0"/>
              <a:cs typeface="Arial" panose="020B0604020202020204" pitchFamily="34" charset="0"/>
            </a:endParaRPr>
          </a:p>
          <a:p>
            <a:pPr lvl="0"/>
            <a:endParaRPr lang="en-CA" dirty="0">
              <a:latin typeface="Arial" panose="020B0604020202020204" pitchFamily="34" charset="0"/>
              <a:cs typeface="Arial" panose="020B0604020202020204" pitchFamily="34" charset="0"/>
            </a:endParaRPr>
          </a:p>
          <a:p>
            <a:pPr marL="0" lvl="0" indent="0">
              <a:buNone/>
            </a:pPr>
            <a:r>
              <a:rPr lang="en-CA" dirty="0" smtClean="0">
                <a:latin typeface="Arial" panose="020B0604020202020204" pitchFamily="34" charset="0"/>
                <a:cs typeface="Arial" panose="020B0604020202020204" pitchFamily="34" charset="0"/>
              </a:rPr>
              <a:t>The </a:t>
            </a:r>
            <a:r>
              <a:rPr lang="en-CA" dirty="0">
                <a:latin typeface="Arial" panose="020B0604020202020204" pitchFamily="34" charset="0"/>
                <a:cs typeface="Arial" panose="020B0604020202020204" pitchFamily="34" charset="0"/>
              </a:rPr>
              <a:t>s</a:t>
            </a:r>
            <a:r>
              <a:rPr lang="en-CA" dirty="0" smtClean="0">
                <a:latin typeface="Arial" panose="020B0604020202020204" pitchFamily="34" charset="0"/>
                <a:cs typeface="Arial" panose="020B0604020202020204" pitchFamily="34" charset="0"/>
              </a:rPr>
              <a:t>econd </a:t>
            </a:r>
            <a:r>
              <a:rPr lang="en-CA" dirty="0">
                <a:latin typeface="Arial" panose="020B0604020202020204" pitchFamily="34" charset="0"/>
                <a:cs typeface="Arial" panose="020B0604020202020204" pitchFamily="34" charset="0"/>
              </a:rPr>
              <a:t>most commonly diagnosed and reported bacterial STI in Canada is gonorrhea</a:t>
            </a:r>
            <a:r>
              <a:rPr lang="en-CA" dirty="0" smtClean="0">
                <a:latin typeface="Arial" panose="020B0604020202020204" pitchFamily="34" charset="0"/>
                <a:cs typeface="Arial" panose="020B0604020202020204" pitchFamily="34" charset="0"/>
              </a:rPr>
              <a:t>.</a:t>
            </a:r>
          </a:p>
          <a:p>
            <a:pPr marL="0" lvl="0" indent="0">
              <a:buNone/>
            </a:pPr>
            <a:endParaRPr lang="en-CA" dirty="0">
              <a:latin typeface="Arial" panose="020B0604020202020204" pitchFamily="34" charset="0"/>
              <a:cs typeface="Arial" panose="020B0604020202020204" pitchFamily="34" charset="0"/>
            </a:endParaRPr>
          </a:p>
          <a:p>
            <a:pPr marL="0" lvl="0" indent="0">
              <a:buNone/>
            </a:pPr>
            <a:r>
              <a:rPr lang="en-CA" dirty="0">
                <a:latin typeface="Arial" panose="020B0604020202020204" pitchFamily="34" charset="0"/>
                <a:cs typeface="Arial" panose="020B0604020202020204" pitchFamily="34" charset="0"/>
              </a:rPr>
              <a:t>Gonorrhea commonly affects young women aged 15-24 and  men aged </a:t>
            </a:r>
            <a:r>
              <a:rPr lang="en-CA" dirty="0" smtClean="0">
                <a:latin typeface="Arial" panose="020B0604020202020204" pitchFamily="34" charset="0"/>
                <a:cs typeface="Arial" panose="020B0604020202020204" pitchFamily="34" charset="0"/>
              </a:rPr>
              <a:t>20–29.</a:t>
            </a:r>
            <a:endParaRPr lang="en-CA" dirty="0">
              <a:latin typeface="Arial" panose="020B0604020202020204" pitchFamily="34" charset="0"/>
              <a:cs typeface="Arial" panose="020B0604020202020204" pitchFamily="34" charset="0"/>
            </a:endParaRPr>
          </a:p>
          <a:p>
            <a:endParaRPr lang="en-CA" dirty="0"/>
          </a:p>
          <a:p>
            <a:endParaRPr lang="en-CA" dirty="0"/>
          </a:p>
        </p:txBody>
      </p:sp>
    </p:spTree>
    <p:extLst>
      <p:ext uri="{BB962C8B-B14F-4D97-AF65-F5344CB8AC3E}">
        <p14:creationId xmlns:p14="http://schemas.microsoft.com/office/powerpoint/2010/main" val="1406640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TotalTime>
  <Words>1585</Words>
  <Application>Microsoft Office PowerPoint</Application>
  <PresentationFormat>On-screen Show (4:3)</PresentationFormat>
  <Paragraphs>239</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Sexually  Transmitted Infections (STIs) including Human Immunodeficiency Virus (HIV)  Lesson 1</vt:lpstr>
      <vt:lpstr>How would you define the term:  Sexually Transmitted Infection (STI)? </vt:lpstr>
      <vt:lpstr>Why is it important to learn about STIs?</vt:lpstr>
      <vt:lpstr>Viral / Bacterial / Parasitic Infections</vt:lpstr>
      <vt:lpstr>How do HIV/AIDS, Hepatitis B and Hepatitis C differ from other STIs?</vt:lpstr>
      <vt:lpstr>If you want to find out more about STIs, what sources can provide accurate information?</vt:lpstr>
      <vt:lpstr>STI/HIV Pre Test</vt:lpstr>
      <vt:lpstr>You can catch an STI or HIV from door knobs, toilet seats, or fountains </vt:lpstr>
      <vt:lpstr>Statistics show the largest number of people who have STIs are  teenagers and young adults    </vt:lpstr>
      <vt:lpstr>The symptoms of STIs are sometimes not noticed</vt:lpstr>
      <vt:lpstr>When the symptoms of an STI go away, you don’t need to see a doctor </vt:lpstr>
      <vt:lpstr>You can only have one STI at a time</vt:lpstr>
      <vt:lpstr>There are things you can do to reduce your risk of getting STIs </vt:lpstr>
      <vt:lpstr>Once you have had an STI you cannot get the same one again</vt:lpstr>
      <vt:lpstr>You cannot get an STI/HIV the first time you have sex </vt:lpstr>
      <vt:lpstr>You can always tell if a person has an STI by looking at their genitals</vt:lpstr>
      <vt:lpstr> An untreated STI can cause sterility (inability to become or get someone pregnant)       </vt:lpstr>
      <vt:lpstr>Clean people are not likely to get an STI</vt:lpstr>
      <vt:lpstr>People who choose abstinence will not get an STI</vt:lpstr>
      <vt:lpstr>All STIs can be cured</vt:lpstr>
      <vt:lpstr>Condoms provide good protection from STIs/HIV</vt:lpstr>
      <vt:lpstr>You can get HIV/AIDS by touching a person with AIDS</vt:lpstr>
      <vt:lpstr>Anyone can get an STI/HIV </vt:lpstr>
      <vt:lpstr>You are at a greater risk of getting STIs/HIV if you have many sexual partners   </vt:lpstr>
      <vt:lpstr>You can get an STI by sharing needles </vt:lpstr>
      <vt:lpstr>Sexual intercourse is the only way to get an STI/HIV</vt:lpstr>
      <vt:lpstr>The herpes virus causes cold sores</vt:lpstr>
      <vt:lpstr>It is normal for women to have some vaginal discharge</vt:lpstr>
      <vt:lpstr>Birth Control pills provide protection against STIs</vt:lpstr>
      <vt:lpstr>If you know your partner, you can’t get an STI</vt:lpstr>
      <vt:lpstr>If an STI is caused by bacteria, it cannot be cured</vt:lpstr>
      <vt:lpstr>There is a vaccine for HPV. </vt:lpstr>
      <vt:lpstr>STI REVIEW EXERCISE</vt:lpstr>
      <vt:lpstr>Health Services Detective</vt:lpstr>
    </vt:vector>
  </TitlesOfParts>
  <Company>UOIT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Defining HIV and STI</dc:title>
  <dc:creator>EndUser</dc:creator>
  <cp:lastModifiedBy>Shannon Haskell</cp:lastModifiedBy>
  <cp:revision>62</cp:revision>
  <cp:lastPrinted>2015-09-22T18:22:30Z</cp:lastPrinted>
  <dcterms:created xsi:type="dcterms:W3CDTF">2014-10-07T13:16:56Z</dcterms:created>
  <dcterms:modified xsi:type="dcterms:W3CDTF">2016-01-26T15:11:09Z</dcterms:modified>
</cp:coreProperties>
</file>