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273" r:id="rId2"/>
    <p:sldId id="256" r:id="rId3"/>
    <p:sldId id="257" r:id="rId4"/>
    <p:sldId id="261" r:id="rId5"/>
    <p:sldId id="258" r:id="rId6"/>
    <p:sldId id="260" r:id="rId7"/>
    <p:sldId id="262" r:id="rId8"/>
    <p:sldId id="259" r:id="rId9"/>
    <p:sldId id="263" r:id="rId10"/>
    <p:sldId id="265" r:id="rId11"/>
    <p:sldId id="266" r:id="rId12"/>
    <p:sldId id="267" r:id="rId13"/>
    <p:sldId id="268" r:id="rId14"/>
    <p:sldId id="276" r:id="rId15"/>
    <p:sldId id="282" r:id="rId16"/>
    <p:sldId id="283" r:id="rId17"/>
    <p:sldId id="284" r:id="rId18"/>
    <p:sldId id="280" r:id="rId19"/>
    <p:sldId id="281" r:id="rId20"/>
    <p:sldId id="274" r:id="rId21"/>
    <p:sldId id="270" r:id="rId22"/>
    <p:sldId id="275" r:id="rId23"/>
    <p:sldId id="271" r:id="rId24"/>
    <p:sldId id="272" r:id="rId2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54372" autoAdjust="0"/>
  </p:normalViewPr>
  <p:slideViewPr>
    <p:cSldViewPr>
      <p:cViewPr varScale="1">
        <p:scale>
          <a:sx n="33" d="100"/>
          <a:sy n="33" d="100"/>
        </p:scale>
        <p:origin x="-1690" y="-6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CA"/>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55BACAD9-F765-4C16-B829-031D5FC97271}" type="datetimeFigureOut">
              <a:rPr lang="en-CA" smtClean="0"/>
              <a:t>30/08/2017</a:t>
            </a:fld>
            <a:endParaRPr lang="en-CA"/>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CA"/>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A38F0E47-22E5-4434-A253-7C59E7CA5AD7}" type="slidenum">
              <a:rPr lang="en-CA" smtClean="0"/>
              <a:t>‹#›</a:t>
            </a:fld>
            <a:endParaRPr lang="en-CA"/>
          </a:p>
        </p:txBody>
      </p:sp>
    </p:spTree>
    <p:extLst>
      <p:ext uri="{BB962C8B-B14F-4D97-AF65-F5344CB8AC3E}">
        <p14:creationId xmlns:p14="http://schemas.microsoft.com/office/powerpoint/2010/main" val="17523871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CA"/>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F60F9B77-C0E2-48D1-85B6-B60F964964DC}" type="datetimeFigureOut">
              <a:rPr lang="en-CA" smtClean="0"/>
              <a:t>30/08/2017</a:t>
            </a:fld>
            <a:endParaRPr lang="en-CA"/>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CA"/>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CA"/>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38CBEE44-4997-4788-90DA-8DC002BCA4C7}" type="slidenum">
              <a:rPr lang="en-CA" smtClean="0"/>
              <a:t>‹#›</a:t>
            </a:fld>
            <a:endParaRPr lang="en-CA"/>
          </a:p>
        </p:txBody>
      </p:sp>
    </p:spTree>
    <p:extLst>
      <p:ext uri="{BB962C8B-B14F-4D97-AF65-F5344CB8AC3E}">
        <p14:creationId xmlns:p14="http://schemas.microsoft.com/office/powerpoint/2010/main" val="39523543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38CBEE44-4997-4788-90DA-8DC002BCA4C7}" type="slidenum">
              <a:rPr lang="en-CA" smtClean="0"/>
              <a:t>1</a:t>
            </a:fld>
            <a:endParaRPr lang="en-CA"/>
          </a:p>
        </p:txBody>
      </p:sp>
    </p:spTree>
    <p:extLst>
      <p:ext uri="{BB962C8B-B14F-4D97-AF65-F5344CB8AC3E}">
        <p14:creationId xmlns:p14="http://schemas.microsoft.com/office/powerpoint/2010/main" val="18511062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CA" dirty="0" smtClean="0"/>
              <a:t>Any unwanted sexual activity — including.— under any circumstances is sexual assault</a:t>
            </a:r>
          </a:p>
          <a:p>
            <a:endParaRPr lang="en-CA" dirty="0"/>
          </a:p>
        </p:txBody>
      </p:sp>
      <p:sp>
        <p:nvSpPr>
          <p:cNvPr id="4" name="Slide Number Placeholder 3"/>
          <p:cNvSpPr>
            <a:spLocks noGrp="1"/>
          </p:cNvSpPr>
          <p:nvPr>
            <p:ph type="sldNum" sz="quarter" idx="10"/>
          </p:nvPr>
        </p:nvSpPr>
        <p:spPr/>
        <p:txBody>
          <a:bodyPr/>
          <a:lstStyle/>
          <a:p>
            <a:fld id="{38CBEE44-4997-4788-90DA-8DC002BCA4C7}" type="slidenum">
              <a:rPr lang="en-CA" smtClean="0"/>
              <a:t>3</a:t>
            </a:fld>
            <a:endParaRPr lang="en-CA"/>
          </a:p>
        </p:txBody>
      </p:sp>
    </p:spTree>
    <p:extLst>
      <p:ext uri="{BB962C8B-B14F-4D97-AF65-F5344CB8AC3E}">
        <p14:creationId xmlns:p14="http://schemas.microsoft.com/office/powerpoint/2010/main" val="21806327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dirty="0" smtClean="0"/>
              <a:t>Child pornography</a:t>
            </a:r>
            <a:r>
              <a:rPr lang="en-US" baseline="0" dirty="0" smtClean="0"/>
              <a:t> is defined as a “</a:t>
            </a:r>
            <a:r>
              <a:rPr lang="en-US" dirty="0" smtClean="0">
                <a:effectLst/>
              </a:rPr>
              <a:t>photographic, film, video or other visual representation, whether or not it was made by electronic or mechanical means, (</a:t>
            </a:r>
            <a:r>
              <a:rPr lang="en-US" dirty="0" err="1" smtClean="0">
                <a:effectLst/>
              </a:rPr>
              <a:t>i</a:t>
            </a:r>
            <a:r>
              <a:rPr lang="en-US" dirty="0" smtClean="0">
                <a:effectLst/>
              </a:rPr>
              <a:t>) that shows a person who is or is depicted as being under the age of eighteen years and is engaged in or is depicted as engaged in explicit sexual activity, or (ii) the dominant characteristic of which is the depiction, for a sexual purpose, of a sexual organ or the anal region of a person under the age of eighteen years;” </a:t>
            </a:r>
          </a:p>
          <a:p>
            <a:pPr lvl="1"/>
            <a:endParaRPr lang="en-US" dirty="0" smtClean="0">
              <a:effectLst/>
            </a:endParaRPr>
          </a:p>
          <a:p>
            <a:pPr defTabSz="931774">
              <a:defRPr/>
            </a:pPr>
            <a:r>
              <a:rPr lang="en-US" dirty="0" smtClean="0"/>
              <a:t>The primary objective of this law is to protect children and teens under age 18 from being exploited and harmed by adults through the creation and distribution of child pornography.  </a:t>
            </a:r>
            <a:endParaRPr lang="en-CA" dirty="0"/>
          </a:p>
        </p:txBody>
      </p:sp>
      <p:sp>
        <p:nvSpPr>
          <p:cNvPr id="4" name="Slide Number Placeholder 3"/>
          <p:cNvSpPr>
            <a:spLocks noGrp="1"/>
          </p:cNvSpPr>
          <p:nvPr>
            <p:ph type="sldNum" sz="quarter" idx="10"/>
          </p:nvPr>
        </p:nvSpPr>
        <p:spPr/>
        <p:txBody>
          <a:bodyPr/>
          <a:lstStyle/>
          <a:p>
            <a:fld id="{0982984F-5CFC-464C-96B0-C8578E80732F}" type="slidenum">
              <a:rPr lang="en-CA" smtClean="0"/>
              <a:t>23</a:t>
            </a:fld>
            <a:endParaRPr lang="en-CA"/>
          </a:p>
        </p:txBody>
      </p:sp>
    </p:spTree>
    <p:extLst>
      <p:ext uri="{BB962C8B-B14F-4D97-AF65-F5344CB8AC3E}">
        <p14:creationId xmlns:p14="http://schemas.microsoft.com/office/powerpoint/2010/main" val="33313002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0982984F-5CFC-464C-96B0-C8578E80732F}" type="slidenum">
              <a:rPr lang="en-CA" smtClean="0"/>
              <a:t>24</a:t>
            </a:fld>
            <a:endParaRPr lang="en-CA"/>
          </a:p>
        </p:txBody>
      </p:sp>
    </p:spTree>
    <p:extLst>
      <p:ext uri="{BB962C8B-B14F-4D97-AF65-F5344CB8AC3E}">
        <p14:creationId xmlns:p14="http://schemas.microsoft.com/office/powerpoint/2010/main" val="37215431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5B3425C2-D94C-4525-BB8C-445485D82926}" type="datetimeFigureOut">
              <a:rPr lang="en-CA" smtClean="0"/>
              <a:t>30/08/2017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A1A34BB6-0354-4D7E-AE1A-E0A3BAD4A02A}" type="slidenum">
              <a:rPr lang="en-CA" smtClean="0"/>
              <a:t>‹#›</a:t>
            </a:fld>
            <a:endParaRPr lang="en-CA"/>
          </a:p>
        </p:txBody>
      </p:sp>
    </p:spTree>
    <p:extLst>
      <p:ext uri="{BB962C8B-B14F-4D97-AF65-F5344CB8AC3E}">
        <p14:creationId xmlns:p14="http://schemas.microsoft.com/office/powerpoint/2010/main" val="717226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B3425C2-D94C-4525-BB8C-445485D82926}" type="datetimeFigureOut">
              <a:rPr lang="en-CA" smtClean="0"/>
              <a:t>30/08/2017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A1A34BB6-0354-4D7E-AE1A-E0A3BAD4A02A}" type="slidenum">
              <a:rPr lang="en-CA" smtClean="0"/>
              <a:t>‹#›</a:t>
            </a:fld>
            <a:endParaRPr lang="en-CA"/>
          </a:p>
        </p:txBody>
      </p:sp>
    </p:spTree>
    <p:extLst>
      <p:ext uri="{BB962C8B-B14F-4D97-AF65-F5344CB8AC3E}">
        <p14:creationId xmlns:p14="http://schemas.microsoft.com/office/powerpoint/2010/main" val="2358993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B3425C2-D94C-4525-BB8C-445485D82926}" type="datetimeFigureOut">
              <a:rPr lang="en-CA" smtClean="0"/>
              <a:t>30/08/2017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A1A34BB6-0354-4D7E-AE1A-E0A3BAD4A02A}" type="slidenum">
              <a:rPr lang="en-CA" smtClean="0"/>
              <a:t>‹#›</a:t>
            </a:fld>
            <a:endParaRPr lang="en-CA"/>
          </a:p>
        </p:txBody>
      </p:sp>
    </p:spTree>
    <p:extLst>
      <p:ext uri="{BB962C8B-B14F-4D97-AF65-F5344CB8AC3E}">
        <p14:creationId xmlns:p14="http://schemas.microsoft.com/office/powerpoint/2010/main" val="9164887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B3425C2-D94C-4525-BB8C-445485D82926}" type="datetimeFigureOut">
              <a:rPr lang="en-CA" smtClean="0"/>
              <a:t>30/08/2017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A1A34BB6-0354-4D7E-AE1A-E0A3BAD4A02A}" type="slidenum">
              <a:rPr lang="en-CA" smtClean="0"/>
              <a:t>‹#›</a:t>
            </a:fld>
            <a:endParaRPr lang="en-CA"/>
          </a:p>
        </p:txBody>
      </p:sp>
    </p:spTree>
    <p:extLst>
      <p:ext uri="{BB962C8B-B14F-4D97-AF65-F5344CB8AC3E}">
        <p14:creationId xmlns:p14="http://schemas.microsoft.com/office/powerpoint/2010/main" val="15920171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3425C2-D94C-4525-BB8C-445485D82926}" type="datetimeFigureOut">
              <a:rPr lang="en-CA" smtClean="0"/>
              <a:t>30/08/2017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A1A34BB6-0354-4D7E-AE1A-E0A3BAD4A02A}" type="slidenum">
              <a:rPr lang="en-CA" smtClean="0"/>
              <a:t>‹#›</a:t>
            </a:fld>
            <a:endParaRPr lang="en-CA"/>
          </a:p>
        </p:txBody>
      </p:sp>
    </p:spTree>
    <p:extLst>
      <p:ext uri="{BB962C8B-B14F-4D97-AF65-F5344CB8AC3E}">
        <p14:creationId xmlns:p14="http://schemas.microsoft.com/office/powerpoint/2010/main" val="29282349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5B3425C2-D94C-4525-BB8C-445485D82926}" type="datetimeFigureOut">
              <a:rPr lang="en-CA" smtClean="0"/>
              <a:t>30/08/2017</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A1A34BB6-0354-4D7E-AE1A-E0A3BAD4A02A}" type="slidenum">
              <a:rPr lang="en-CA" smtClean="0"/>
              <a:t>‹#›</a:t>
            </a:fld>
            <a:endParaRPr lang="en-CA"/>
          </a:p>
        </p:txBody>
      </p:sp>
    </p:spTree>
    <p:extLst>
      <p:ext uri="{BB962C8B-B14F-4D97-AF65-F5344CB8AC3E}">
        <p14:creationId xmlns:p14="http://schemas.microsoft.com/office/powerpoint/2010/main" val="41516887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5B3425C2-D94C-4525-BB8C-445485D82926}" type="datetimeFigureOut">
              <a:rPr lang="en-CA" smtClean="0"/>
              <a:t>30/08/2017</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A1A34BB6-0354-4D7E-AE1A-E0A3BAD4A02A}" type="slidenum">
              <a:rPr lang="en-CA" smtClean="0"/>
              <a:t>‹#›</a:t>
            </a:fld>
            <a:endParaRPr lang="en-CA"/>
          </a:p>
        </p:txBody>
      </p:sp>
    </p:spTree>
    <p:extLst>
      <p:ext uri="{BB962C8B-B14F-4D97-AF65-F5344CB8AC3E}">
        <p14:creationId xmlns:p14="http://schemas.microsoft.com/office/powerpoint/2010/main" val="34381870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5B3425C2-D94C-4525-BB8C-445485D82926}" type="datetimeFigureOut">
              <a:rPr lang="en-CA" smtClean="0"/>
              <a:t>30/08/2017</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A1A34BB6-0354-4D7E-AE1A-E0A3BAD4A02A}" type="slidenum">
              <a:rPr lang="en-CA" smtClean="0"/>
              <a:t>‹#›</a:t>
            </a:fld>
            <a:endParaRPr lang="en-CA"/>
          </a:p>
        </p:txBody>
      </p:sp>
    </p:spTree>
    <p:extLst>
      <p:ext uri="{BB962C8B-B14F-4D97-AF65-F5344CB8AC3E}">
        <p14:creationId xmlns:p14="http://schemas.microsoft.com/office/powerpoint/2010/main" val="3606356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3425C2-D94C-4525-BB8C-445485D82926}" type="datetimeFigureOut">
              <a:rPr lang="en-CA" smtClean="0"/>
              <a:t>30/08/2017</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A1A34BB6-0354-4D7E-AE1A-E0A3BAD4A02A}" type="slidenum">
              <a:rPr lang="en-CA" smtClean="0"/>
              <a:t>‹#›</a:t>
            </a:fld>
            <a:endParaRPr lang="en-CA"/>
          </a:p>
        </p:txBody>
      </p:sp>
    </p:spTree>
    <p:extLst>
      <p:ext uri="{BB962C8B-B14F-4D97-AF65-F5344CB8AC3E}">
        <p14:creationId xmlns:p14="http://schemas.microsoft.com/office/powerpoint/2010/main" val="30968786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3425C2-D94C-4525-BB8C-445485D82926}" type="datetimeFigureOut">
              <a:rPr lang="en-CA" smtClean="0"/>
              <a:t>30/08/2017</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A1A34BB6-0354-4D7E-AE1A-E0A3BAD4A02A}" type="slidenum">
              <a:rPr lang="en-CA" smtClean="0"/>
              <a:t>‹#›</a:t>
            </a:fld>
            <a:endParaRPr lang="en-CA"/>
          </a:p>
        </p:txBody>
      </p:sp>
    </p:spTree>
    <p:extLst>
      <p:ext uri="{BB962C8B-B14F-4D97-AF65-F5344CB8AC3E}">
        <p14:creationId xmlns:p14="http://schemas.microsoft.com/office/powerpoint/2010/main" val="34735838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3425C2-D94C-4525-BB8C-445485D82926}" type="datetimeFigureOut">
              <a:rPr lang="en-CA" smtClean="0"/>
              <a:t>30/08/2017</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A1A34BB6-0354-4D7E-AE1A-E0A3BAD4A02A}" type="slidenum">
              <a:rPr lang="en-CA" smtClean="0"/>
              <a:t>‹#›</a:t>
            </a:fld>
            <a:endParaRPr lang="en-CA"/>
          </a:p>
        </p:txBody>
      </p:sp>
    </p:spTree>
    <p:extLst>
      <p:ext uri="{BB962C8B-B14F-4D97-AF65-F5344CB8AC3E}">
        <p14:creationId xmlns:p14="http://schemas.microsoft.com/office/powerpoint/2010/main" val="1827141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3425C2-D94C-4525-BB8C-445485D82926}" type="datetimeFigureOut">
              <a:rPr lang="en-CA" smtClean="0"/>
              <a:t>30/08/2017</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A34BB6-0354-4D7E-AE1A-E0A3BAD4A02A}" type="slidenum">
              <a:rPr lang="en-CA" smtClean="0"/>
              <a:t>‹#›</a:t>
            </a:fld>
            <a:endParaRPr lang="en-CA"/>
          </a:p>
        </p:txBody>
      </p:sp>
    </p:spTree>
    <p:extLst>
      <p:ext uri="{BB962C8B-B14F-4D97-AF65-F5344CB8AC3E}">
        <p14:creationId xmlns:p14="http://schemas.microsoft.com/office/powerpoint/2010/main" val="20706201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cid:image001.jpg@01D1544B.7AC905D0" TargetMode="Externa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CA" dirty="0" smtClean="0"/>
              <a:t>Consent Sexual Assault and Sexting </a:t>
            </a:r>
            <a:endParaRPr lang="en-CA" dirty="0"/>
          </a:p>
        </p:txBody>
      </p:sp>
      <p:sp>
        <p:nvSpPr>
          <p:cNvPr id="5" name="Subtitle 4"/>
          <p:cNvSpPr>
            <a:spLocks noGrp="1"/>
          </p:cNvSpPr>
          <p:nvPr>
            <p:ph type="subTitle" idx="1"/>
          </p:nvPr>
        </p:nvSpPr>
        <p:spPr/>
        <p:txBody>
          <a:bodyPr>
            <a:normAutofit/>
          </a:bodyPr>
          <a:lstStyle/>
          <a:p>
            <a:r>
              <a:rPr lang="en-CA" dirty="0" smtClean="0"/>
              <a:t>PPL10</a:t>
            </a:r>
          </a:p>
          <a:p>
            <a:r>
              <a:rPr lang="en-CA" dirty="0" smtClean="0"/>
              <a:t>Grade 9</a:t>
            </a:r>
          </a:p>
          <a:p>
            <a:r>
              <a:rPr lang="en-CA" sz="1200" dirty="0" smtClean="0">
                <a:latin typeface="Arial" panose="020B0604020202020204" pitchFamily="34" charset="0"/>
                <a:cs typeface="Arial" panose="020B0604020202020204" pitchFamily="34" charset="0"/>
              </a:rPr>
              <a:t>Adapted and reproduced with permission from Alberta Health Services</a:t>
            </a:r>
          </a:p>
          <a:p>
            <a:endParaRPr lang="en-CA" sz="1400" dirty="0" smtClean="0"/>
          </a:p>
          <a:p>
            <a:endParaRPr lang="en-CA" dirty="0"/>
          </a:p>
        </p:txBody>
      </p:sp>
      <p:pic>
        <p:nvPicPr>
          <p:cNvPr id="6" name="Picture 5" descr="Durham Region Health Department logo"/>
          <p:cNvPicPr/>
          <p:nvPr/>
        </p:nvPicPr>
        <p:blipFill>
          <a:blip r:embed="rId3" cstate="print">
            <a:extLst>
              <a:ext uri="{28A0092B-C50C-407E-A947-70E740481C1C}">
                <a14:useLocalDpi xmlns:a14="http://schemas.microsoft.com/office/drawing/2010/main" val="0"/>
              </a:ext>
            </a:extLst>
          </a:blip>
          <a:stretch>
            <a:fillRect/>
          </a:stretch>
        </p:blipFill>
        <p:spPr>
          <a:xfrm>
            <a:off x="4272597" y="5517231"/>
            <a:ext cx="598805" cy="429895"/>
          </a:xfrm>
          <a:prstGeom prst="rect">
            <a:avLst/>
          </a:prstGeom>
        </p:spPr>
      </p:pic>
      <p:pic>
        <p:nvPicPr>
          <p:cNvPr id="7" name="Picture 6" descr="SEX ed Logo"/>
          <p:cNvPicPr/>
          <p:nvPr/>
        </p:nvPicPr>
        <p:blipFill>
          <a:blip r:embed="rId4" r:link="rId5">
            <a:extLst>
              <a:ext uri="{28A0092B-C50C-407E-A947-70E740481C1C}">
                <a14:useLocalDpi xmlns:a14="http://schemas.microsoft.com/office/drawing/2010/main" val="0"/>
              </a:ext>
            </a:extLst>
          </a:blip>
          <a:srcRect/>
          <a:stretch>
            <a:fillRect/>
          </a:stretch>
        </p:blipFill>
        <p:spPr bwMode="auto">
          <a:xfrm>
            <a:off x="7164288" y="476672"/>
            <a:ext cx="838200" cy="538480"/>
          </a:xfrm>
          <a:prstGeom prst="rect">
            <a:avLst/>
          </a:prstGeom>
          <a:noFill/>
          <a:ln>
            <a:noFill/>
          </a:ln>
        </p:spPr>
      </p:pic>
    </p:spTree>
    <p:extLst>
      <p:ext uri="{BB962C8B-B14F-4D97-AF65-F5344CB8AC3E}">
        <p14:creationId xmlns:p14="http://schemas.microsoft.com/office/powerpoint/2010/main" val="20881336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smtClean="0"/>
              <a:t>Healthy, Unhealthy, Abusive Relationships Posters</a:t>
            </a:r>
            <a:endParaRPr lang="en-CA" dirty="0"/>
          </a:p>
        </p:txBody>
      </p:sp>
      <p:sp>
        <p:nvSpPr>
          <p:cNvPr id="3" name="Subtitle 2"/>
          <p:cNvSpPr>
            <a:spLocks noGrp="1"/>
          </p:cNvSpPr>
          <p:nvPr>
            <p:ph type="subTitle" idx="1"/>
          </p:nvPr>
        </p:nvSpPr>
        <p:spPr/>
        <p:txBody>
          <a:bodyPr/>
          <a:lstStyle/>
          <a:p>
            <a:r>
              <a:rPr lang="en-CA" sz="1200" dirty="0"/>
              <a:t>Adapted from the City of Edmonton Community and Family Services’ brochure on teen dating</a:t>
            </a:r>
            <a:r>
              <a:rPr lang="en-CA" sz="1200" dirty="0" smtClean="0"/>
              <a:t>.</a:t>
            </a:r>
            <a:endParaRPr lang="en-CA" sz="1200" dirty="0"/>
          </a:p>
        </p:txBody>
      </p:sp>
    </p:spTree>
    <p:extLst>
      <p:ext uri="{BB962C8B-B14F-4D97-AF65-F5344CB8AC3E}">
        <p14:creationId xmlns:p14="http://schemas.microsoft.com/office/powerpoint/2010/main" val="33552947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Signs of Healthy Relationship</a:t>
            </a:r>
            <a:endParaRPr lang="en-CA" dirty="0"/>
          </a:p>
        </p:txBody>
      </p:sp>
      <p:sp>
        <p:nvSpPr>
          <p:cNvPr id="3" name="Content Placeholder 2"/>
          <p:cNvSpPr>
            <a:spLocks noGrp="1"/>
          </p:cNvSpPr>
          <p:nvPr>
            <p:ph idx="1"/>
          </p:nvPr>
        </p:nvSpPr>
        <p:spPr/>
        <p:txBody>
          <a:bodyPr>
            <a:normAutofit fontScale="92500" lnSpcReduction="10000"/>
          </a:bodyPr>
          <a:lstStyle/>
          <a:p>
            <a:r>
              <a:rPr lang="en-CA" dirty="0"/>
              <a:t>Talking about your feelings</a:t>
            </a:r>
          </a:p>
          <a:p>
            <a:r>
              <a:rPr lang="en-CA" dirty="0"/>
              <a:t>Respecting your date’s friends and activities</a:t>
            </a:r>
          </a:p>
          <a:p>
            <a:r>
              <a:rPr lang="en-CA" dirty="0"/>
              <a:t>Considering the other person’s opinions and feelings</a:t>
            </a:r>
          </a:p>
          <a:p>
            <a:r>
              <a:rPr lang="en-CA" dirty="0"/>
              <a:t>Respecting differences in other people</a:t>
            </a:r>
          </a:p>
          <a:p>
            <a:r>
              <a:rPr lang="en-CA" dirty="0"/>
              <a:t>Stating differences of opinion</a:t>
            </a:r>
          </a:p>
          <a:p>
            <a:r>
              <a:rPr lang="en-CA" dirty="0"/>
              <a:t>Having an equal say in the relationship</a:t>
            </a:r>
          </a:p>
          <a:p>
            <a:r>
              <a:rPr lang="en-CA" dirty="0"/>
              <a:t>Figuring out a solution that is good for both of you</a:t>
            </a:r>
          </a:p>
          <a:p>
            <a:endParaRPr lang="en-CA" dirty="0"/>
          </a:p>
        </p:txBody>
      </p:sp>
    </p:spTree>
    <p:extLst>
      <p:ext uri="{BB962C8B-B14F-4D97-AF65-F5344CB8AC3E}">
        <p14:creationId xmlns:p14="http://schemas.microsoft.com/office/powerpoint/2010/main" val="21213411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Signs of an Unhealthy Relationship</a:t>
            </a:r>
            <a:endParaRPr lang="en-CA" dirty="0"/>
          </a:p>
        </p:txBody>
      </p:sp>
      <p:sp>
        <p:nvSpPr>
          <p:cNvPr id="3" name="Content Placeholder 2"/>
          <p:cNvSpPr>
            <a:spLocks noGrp="1"/>
          </p:cNvSpPr>
          <p:nvPr>
            <p:ph idx="1"/>
          </p:nvPr>
        </p:nvSpPr>
        <p:spPr/>
        <p:txBody>
          <a:bodyPr/>
          <a:lstStyle/>
          <a:p>
            <a:r>
              <a:rPr lang="en-US" dirty="0" smtClean="0"/>
              <a:t>Believing one partner has more rights than the other</a:t>
            </a:r>
          </a:p>
          <a:p>
            <a:r>
              <a:rPr lang="en-US" dirty="0" smtClean="0"/>
              <a:t>Shouting or yelling when you are angry with your partner</a:t>
            </a:r>
          </a:p>
          <a:p>
            <a:r>
              <a:rPr lang="en-US" dirty="0" smtClean="0"/>
              <a:t>Using the silent treatment</a:t>
            </a:r>
          </a:p>
          <a:p>
            <a:r>
              <a:rPr lang="en-US" dirty="0" smtClean="0"/>
              <a:t>Pestering your date until you get what you want</a:t>
            </a:r>
          </a:p>
          <a:p>
            <a:r>
              <a:rPr lang="en-US" dirty="0" smtClean="0"/>
              <a:t>Pouting to get what you want</a:t>
            </a:r>
          </a:p>
          <a:p>
            <a:endParaRPr lang="en-CA" dirty="0"/>
          </a:p>
        </p:txBody>
      </p:sp>
    </p:spTree>
    <p:extLst>
      <p:ext uri="{BB962C8B-B14F-4D97-AF65-F5344CB8AC3E}">
        <p14:creationId xmlns:p14="http://schemas.microsoft.com/office/powerpoint/2010/main" val="1182799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Signs of an Abusive Relationship</a:t>
            </a:r>
            <a:endParaRPr lang="en-CA" dirty="0"/>
          </a:p>
        </p:txBody>
      </p:sp>
      <p:sp>
        <p:nvSpPr>
          <p:cNvPr id="3" name="Content Placeholder 2"/>
          <p:cNvSpPr>
            <a:spLocks noGrp="1"/>
          </p:cNvSpPr>
          <p:nvPr>
            <p:ph idx="1"/>
          </p:nvPr>
        </p:nvSpPr>
        <p:spPr/>
        <p:txBody>
          <a:bodyPr>
            <a:normAutofit fontScale="92500"/>
          </a:bodyPr>
          <a:lstStyle/>
          <a:p>
            <a:r>
              <a:rPr lang="en-CA" dirty="0"/>
              <a:t>Dominating and controlling your date’s other relationships, friends and activities</a:t>
            </a:r>
          </a:p>
          <a:p>
            <a:r>
              <a:rPr lang="en-CA" dirty="0"/>
              <a:t>Name-calling (putdowns)</a:t>
            </a:r>
          </a:p>
          <a:p>
            <a:r>
              <a:rPr lang="en-CA" dirty="0"/>
              <a:t>Threatening harm</a:t>
            </a:r>
          </a:p>
          <a:p>
            <a:r>
              <a:rPr lang="en-CA" dirty="0"/>
              <a:t>Intimidating by hitting or destroying property</a:t>
            </a:r>
          </a:p>
          <a:p>
            <a:r>
              <a:rPr lang="en-CA" dirty="0"/>
              <a:t>Being extremely jealous and possessive of date</a:t>
            </a:r>
          </a:p>
          <a:p>
            <a:r>
              <a:rPr lang="en-CA" dirty="0"/>
              <a:t>Pushing, hitting, restraining or holding your date against his or her will</a:t>
            </a:r>
          </a:p>
          <a:p>
            <a:endParaRPr lang="en-CA" dirty="0"/>
          </a:p>
        </p:txBody>
      </p:sp>
    </p:spTree>
    <p:extLst>
      <p:ext uri="{BB962C8B-B14F-4D97-AF65-F5344CB8AC3E}">
        <p14:creationId xmlns:p14="http://schemas.microsoft.com/office/powerpoint/2010/main" val="14803568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CA" dirty="0" smtClean="0"/>
              <a:t>Healthy/Unhealthy/Abusive Relationship Card</a:t>
            </a:r>
            <a:endParaRPr lang="en-CA" dirty="0"/>
          </a:p>
        </p:txBody>
      </p:sp>
    </p:spTree>
    <p:extLst>
      <p:ext uri="{BB962C8B-B14F-4D97-AF65-F5344CB8AC3E}">
        <p14:creationId xmlns:p14="http://schemas.microsoft.com/office/powerpoint/2010/main" val="40731780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6856" y="2286000"/>
            <a:ext cx="8229600" cy="1143000"/>
          </a:xfrm>
        </p:spPr>
        <p:txBody>
          <a:bodyPr>
            <a:noAutofit/>
          </a:bodyPr>
          <a:lstStyle/>
          <a:p>
            <a:r>
              <a:rPr lang="en-CA" sz="8000" dirty="0"/>
              <a:t>Healthy Relationship</a:t>
            </a:r>
            <a:endParaRPr lang="en-CA" sz="8000" dirty="0"/>
          </a:p>
        </p:txBody>
      </p:sp>
    </p:spTree>
    <p:extLst>
      <p:ext uri="{BB962C8B-B14F-4D97-AF65-F5344CB8AC3E}">
        <p14:creationId xmlns:p14="http://schemas.microsoft.com/office/powerpoint/2010/main" val="39243256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76872"/>
            <a:ext cx="8229600" cy="1143000"/>
          </a:xfrm>
        </p:spPr>
        <p:txBody>
          <a:bodyPr>
            <a:noAutofit/>
          </a:bodyPr>
          <a:lstStyle/>
          <a:p>
            <a:r>
              <a:rPr lang="en-CA" sz="8000" dirty="0"/>
              <a:t>Unhealthy Relationship</a:t>
            </a:r>
            <a:endParaRPr lang="en-CA" sz="8000" dirty="0"/>
          </a:p>
        </p:txBody>
      </p:sp>
    </p:spTree>
    <p:extLst>
      <p:ext uri="{BB962C8B-B14F-4D97-AF65-F5344CB8AC3E}">
        <p14:creationId xmlns:p14="http://schemas.microsoft.com/office/powerpoint/2010/main" val="15230701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34072"/>
            <a:ext cx="8229600" cy="1143000"/>
          </a:xfrm>
        </p:spPr>
        <p:txBody>
          <a:bodyPr>
            <a:noAutofit/>
          </a:bodyPr>
          <a:lstStyle/>
          <a:p>
            <a:r>
              <a:rPr lang="en-CA" sz="8000" dirty="0"/>
              <a:t>Abusive Relationship</a:t>
            </a:r>
            <a:br>
              <a:rPr lang="en-CA" sz="8000" dirty="0"/>
            </a:br>
            <a:endParaRPr lang="en-CA" sz="8000" dirty="0"/>
          </a:p>
        </p:txBody>
      </p:sp>
    </p:spTree>
    <p:extLst>
      <p:ext uri="{BB962C8B-B14F-4D97-AF65-F5344CB8AC3E}">
        <p14:creationId xmlns:p14="http://schemas.microsoft.com/office/powerpoint/2010/main" val="6927894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CA" dirty="0"/>
              <a:t>Relationship Violence and Sexual Assault Scenario Questions</a:t>
            </a:r>
          </a:p>
        </p:txBody>
      </p:sp>
    </p:spTree>
    <p:extLst>
      <p:ext uri="{BB962C8B-B14F-4D97-AF65-F5344CB8AC3E}">
        <p14:creationId xmlns:p14="http://schemas.microsoft.com/office/powerpoint/2010/main" val="4658952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Relationship Violence and Sexual Assault Scenario Questions</a:t>
            </a:r>
            <a:endParaRPr lang="en-CA" dirty="0"/>
          </a:p>
        </p:txBody>
      </p:sp>
      <p:sp>
        <p:nvSpPr>
          <p:cNvPr id="3" name="Content Placeholder 2"/>
          <p:cNvSpPr>
            <a:spLocks noGrp="1"/>
          </p:cNvSpPr>
          <p:nvPr>
            <p:ph idx="1"/>
          </p:nvPr>
        </p:nvSpPr>
        <p:spPr>
          <a:xfrm>
            <a:off x="457200" y="1600200"/>
            <a:ext cx="8229600" cy="4853136"/>
          </a:xfrm>
        </p:spPr>
        <p:txBody>
          <a:bodyPr>
            <a:normAutofit/>
          </a:bodyPr>
          <a:lstStyle/>
          <a:p>
            <a:pPr marL="514350" indent="-514350">
              <a:buFont typeface="+mj-lt"/>
              <a:buAutoNum type="arabicPeriod"/>
            </a:pPr>
            <a:r>
              <a:rPr lang="en-CA" dirty="0" smtClean="0"/>
              <a:t>What </a:t>
            </a:r>
            <a:r>
              <a:rPr lang="en-CA" dirty="0"/>
              <a:t>kinds of things are happening in this relationship that would make you uncomfortable</a:t>
            </a:r>
            <a:r>
              <a:rPr lang="en-CA" dirty="0" smtClean="0"/>
              <a:t>?</a:t>
            </a:r>
          </a:p>
          <a:p>
            <a:pPr marL="514350" lvl="0" indent="-514350">
              <a:buFont typeface="+mj-lt"/>
              <a:buAutoNum type="arabicPeriod"/>
            </a:pPr>
            <a:r>
              <a:rPr lang="en-CA" dirty="0" smtClean="0"/>
              <a:t>If </a:t>
            </a:r>
            <a:r>
              <a:rPr lang="en-CA" dirty="0"/>
              <a:t>you were friends with either of the two main characters in the scenario, what would your reaction be to their relationship?</a:t>
            </a:r>
          </a:p>
          <a:p>
            <a:pPr marL="514350" lvl="0" indent="-514350">
              <a:buFont typeface="+mj-lt"/>
              <a:buAutoNum type="arabicPeriod"/>
            </a:pPr>
            <a:r>
              <a:rPr lang="en-CA" dirty="0"/>
              <a:t>What kinds of help could you offer either of the two main characters in the scenario?</a:t>
            </a:r>
          </a:p>
          <a:p>
            <a:endParaRPr lang="en-CA" dirty="0"/>
          </a:p>
        </p:txBody>
      </p:sp>
    </p:spTree>
    <p:extLst>
      <p:ext uri="{BB962C8B-B14F-4D97-AF65-F5344CB8AC3E}">
        <p14:creationId xmlns:p14="http://schemas.microsoft.com/office/powerpoint/2010/main" val="18800482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smtClean="0"/>
              <a:t>Sexual Assault</a:t>
            </a:r>
            <a:endParaRPr lang="en-CA" dirty="0"/>
          </a:p>
        </p:txBody>
      </p:sp>
      <p:sp>
        <p:nvSpPr>
          <p:cNvPr id="3" name="Subtitle 2"/>
          <p:cNvSpPr>
            <a:spLocks noGrp="1"/>
          </p:cNvSpPr>
          <p:nvPr>
            <p:ph type="subTitle" idx="1"/>
          </p:nvPr>
        </p:nvSpPr>
        <p:spPr/>
        <p:txBody>
          <a:bodyPr/>
          <a:lstStyle/>
          <a:p>
            <a:endParaRPr lang="en-CA" dirty="0"/>
          </a:p>
        </p:txBody>
      </p:sp>
    </p:spTree>
    <p:extLst>
      <p:ext uri="{BB962C8B-B14F-4D97-AF65-F5344CB8AC3E}">
        <p14:creationId xmlns:p14="http://schemas.microsoft.com/office/powerpoint/2010/main" val="253916426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CA" dirty="0" smtClean="0"/>
              <a:t>Where To Get Help</a:t>
            </a:r>
            <a:endParaRPr lang="en-CA" dirty="0"/>
          </a:p>
        </p:txBody>
      </p:sp>
    </p:spTree>
    <p:extLst>
      <p:ext uri="{BB962C8B-B14F-4D97-AF65-F5344CB8AC3E}">
        <p14:creationId xmlns:p14="http://schemas.microsoft.com/office/powerpoint/2010/main" val="69685848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CA" dirty="0" smtClean="0"/>
              <a:t>Where to Get Help</a:t>
            </a:r>
            <a:endParaRPr lang="en-CA" dirty="0"/>
          </a:p>
        </p:txBody>
      </p:sp>
      <p:sp>
        <p:nvSpPr>
          <p:cNvPr id="5" name="Content Placeholder 4"/>
          <p:cNvSpPr>
            <a:spLocks noGrp="1"/>
          </p:cNvSpPr>
          <p:nvPr>
            <p:ph idx="1"/>
          </p:nvPr>
        </p:nvSpPr>
        <p:spPr/>
        <p:txBody>
          <a:bodyPr>
            <a:normAutofit fontScale="62500" lnSpcReduction="20000"/>
          </a:bodyPr>
          <a:lstStyle/>
          <a:p>
            <a:r>
              <a:rPr lang="en-CA" b="1" dirty="0"/>
              <a:t>Durham Rape Crisis Centre </a:t>
            </a:r>
            <a:endParaRPr lang="en-CA" dirty="0"/>
          </a:p>
          <a:p>
            <a:pPr lvl="0"/>
            <a:r>
              <a:rPr lang="en-CA" dirty="0"/>
              <a:t>24 hour crisis line, counselling and support for recent or past abuse (905) 668-9200 </a:t>
            </a:r>
          </a:p>
          <a:p>
            <a:r>
              <a:rPr lang="en-US" b="1" dirty="0" err="1"/>
              <a:t>Childhelp</a:t>
            </a:r>
            <a:r>
              <a:rPr lang="en-US" b="1" dirty="0"/>
              <a:t> National Child Abuse Hotline</a:t>
            </a:r>
            <a:endParaRPr lang="en-CA" dirty="0"/>
          </a:p>
          <a:p>
            <a:pPr lvl="0"/>
            <a:r>
              <a:rPr lang="en-US" dirty="0"/>
              <a:t>Crisis intervention, information, literature, and referrals to emergency social service and support resources. Confidential 1 (800) 422-4453</a:t>
            </a:r>
            <a:endParaRPr lang="en-CA" dirty="0"/>
          </a:p>
          <a:p>
            <a:r>
              <a:rPr lang="en-CA" b="1" dirty="0"/>
              <a:t>Durham Children’s Aid Society </a:t>
            </a:r>
            <a:endParaRPr lang="en-CA" dirty="0"/>
          </a:p>
          <a:p>
            <a:pPr lvl="0"/>
            <a:r>
              <a:rPr lang="en-CA" dirty="0"/>
              <a:t>If you are being abused or know/suspect someone is being abused (905) 433-1551 or 1 (800) 461-8140</a:t>
            </a:r>
          </a:p>
          <a:p>
            <a:r>
              <a:rPr lang="en-CA" b="1" dirty="0"/>
              <a:t>Second Base Youth Shelter </a:t>
            </a:r>
            <a:endParaRPr lang="en-CA" dirty="0"/>
          </a:p>
          <a:p>
            <a:pPr lvl="0"/>
            <a:r>
              <a:rPr lang="en-CA" dirty="0"/>
              <a:t>A</a:t>
            </a:r>
            <a:r>
              <a:rPr lang="en-CA" b="1" smtClean="0"/>
              <a:t> </a:t>
            </a:r>
            <a:r>
              <a:rPr lang="en-CA" dirty="0"/>
              <a:t>shelter for</a:t>
            </a:r>
            <a:r>
              <a:rPr lang="en-CA" b="1" dirty="0"/>
              <a:t> </a:t>
            </a:r>
            <a:r>
              <a:rPr lang="en-CA" dirty="0"/>
              <a:t>ages 16–21, with ID (416) 261-2733 </a:t>
            </a:r>
          </a:p>
          <a:p>
            <a:r>
              <a:rPr lang="en-CA" b="1" dirty="0"/>
              <a:t>Kids Help Phone </a:t>
            </a:r>
            <a:endParaRPr lang="en-CA" dirty="0"/>
          </a:p>
          <a:p>
            <a:pPr lvl="0"/>
            <a:r>
              <a:rPr lang="en-CA" dirty="0"/>
              <a:t>Connect family &amp; sexual abuse network 24/7 support line. Phone and web counselling, referral and information service for children and youth. Anonymous and confidential support. 1 (800) 668-6868</a:t>
            </a:r>
          </a:p>
          <a:p>
            <a:endParaRPr lang="en-CA" dirty="0"/>
          </a:p>
        </p:txBody>
      </p:sp>
    </p:spTree>
    <p:extLst>
      <p:ext uri="{BB962C8B-B14F-4D97-AF65-F5344CB8AC3E}">
        <p14:creationId xmlns:p14="http://schemas.microsoft.com/office/powerpoint/2010/main" val="424736480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CA" dirty="0" smtClean="0"/>
              <a:t>Sexting and the Law</a:t>
            </a:r>
            <a:endParaRPr lang="en-CA" dirty="0"/>
          </a:p>
        </p:txBody>
      </p:sp>
    </p:spTree>
    <p:extLst>
      <p:ext uri="{BB962C8B-B14F-4D97-AF65-F5344CB8AC3E}">
        <p14:creationId xmlns:p14="http://schemas.microsoft.com/office/powerpoint/2010/main" val="343973798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C</a:t>
            </a:r>
            <a:r>
              <a:rPr lang="en-CA" dirty="0" smtClean="0"/>
              <a:t>hild Pornography</a:t>
            </a:r>
            <a:endParaRPr lang="en-CA" dirty="0"/>
          </a:p>
        </p:txBody>
      </p:sp>
      <p:sp>
        <p:nvSpPr>
          <p:cNvPr id="3" name="Content Placeholder 2"/>
          <p:cNvSpPr>
            <a:spLocks noGrp="1"/>
          </p:cNvSpPr>
          <p:nvPr>
            <p:ph idx="1"/>
          </p:nvPr>
        </p:nvSpPr>
        <p:spPr/>
        <p:txBody>
          <a:bodyPr>
            <a:normAutofit/>
          </a:bodyPr>
          <a:lstStyle/>
          <a:p>
            <a:r>
              <a:rPr lang="en-US" dirty="0" smtClean="0"/>
              <a:t>A picture, film, video or other visual representation of someone under 18 years showing</a:t>
            </a:r>
          </a:p>
          <a:p>
            <a:pPr lvl="1"/>
            <a:r>
              <a:rPr lang="en-US" dirty="0" smtClean="0"/>
              <a:t>Someone engaged in sex</a:t>
            </a:r>
          </a:p>
          <a:p>
            <a:pPr lvl="1"/>
            <a:r>
              <a:rPr lang="en-US" dirty="0" smtClean="0"/>
              <a:t>Showing a sexual organ or the anal region </a:t>
            </a:r>
          </a:p>
          <a:p>
            <a:endParaRPr lang="en-US" dirty="0" smtClean="0"/>
          </a:p>
          <a:p>
            <a:endParaRPr lang="en-US" dirty="0" smtClean="0"/>
          </a:p>
          <a:p>
            <a:pPr marL="0" indent="0">
              <a:buNone/>
            </a:pPr>
            <a:r>
              <a:rPr lang="en-CA" sz="1200" dirty="0" smtClean="0"/>
              <a:t>(Government of Canada, 2011)</a:t>
            </a:r>
            <a:endParaRPr lang="en-CA" sz="1200" dirty="0"/>
          </a:p>
        </p:txBody>
      </p:sp>
    </p:spTree>
    <p:extLst>
      <p:ext uri="{BB962C8B-B14F-4D97-AF65-F5344CB8AC3E}">
        <p14:creationId xmlns:p14="http://schemas.microsoft.com/office/powerpoint/2010/main" val="241016865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Sexting and Canadian Law</a:t>
            </a:r>
            <a:br>
              <a:rPr lang="en-CA" dirty="0" smtClean="0"/>
            </a:br>
            <a:endParaRPr lang="en-CA" dirty="0"/>
          </a:p>
        </p:txBody>
      </p:sp>
      <p:sp>
        <p:nvSpPr>
          <p:cNvPr id="3" name="Content Placeholder 2"/>
          <p:cNvSpPr>
            <a:spLocks noGrp="1"/>
          </p:cNvSpPr>
          <p:nvPr>
            <p:ph idx="1"/>
          </p:nvPr>
        </p:nvSpPr>
        <p:spPr/>
        <p:txBody>
          <a:bodyPr>
            <a:normAutofit/>
          </a:bodyPr>
          <a:lstStyle/>
          <a:p>
            <a:pPr marL="0" indent="0">
              <a:buNone/>
            </a:pPr>
            <a:r>
              <a:rPr lang="en-US" dirty="0" smtClean="0"/>
              <a:t>It is illegal to:</a:t>
            </a:r>
          </a:p>
          <a:p>
            <a:r>
              <a:rPr lang="en-US" dirty="0" smtClean="0"/>
              <a:t>Create, distribute, or possess child pornography</a:t>
            </a:r>
          </a:p>
          <a:p>
            <a:pPr lvl="1"/>
            <a:r>
              <a:rPr lang="en-US" dirty="0" err="1" smtClean="0"/>
              <a:t>Eg</a:t>
            </a:r>
            <a:r>
              <a:rPr lang="en-US" dirty="0" smtClean="0"/>
              <a:t>.  Take a picture of, text, or store nude photos </a:t>
            </a:r>
            <a:r>
              <a:rPr lang="en-US" dirty="0"/>
              <a:t>of people under the age of </a:t>
            </a:r>
            <a:r>
              <a:rPr lang="en-US" dirty="0" smtClean="0"/>
              <a:t>18.</a:t>
            </a:r>
          </a:p>
          <a:p>
            <a:pPr lvl="1"/>
            <a:r>
              <a:rPr lang="en-US" dirty="0" err="1" smtClean="0"/>
              <a:t>Eg</a:t>
            </a:r>
            <a:r>
              <a:rPr lang="en-US" dirty="0" smtClean="0"/>
              <a:t>. Take a picture of, text, or store pictures of sexual organs of someone under 18 years of age</a:t>
            </a:r>
          </a:p>
        </p:txBody>
      </p:sp>
    </p:spTree>
    <p:extLst>
      <p:ext uri="{BB962C8B-B14F-4D97-AF65-F5344CB8AC3E}">
        <p14:creationId xmlns:p14="http://schemas.microsoft.com/office/powerpoint/2010/main" val="9087001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What is Sexual Assault</a:t>
            </a:r>
            <a:endParaRPr lang="en-CA" dirty="0"/>
          </a:p>
        </p:txBody>
      </p:sp>
      <p:sp>
        <p:nvSpPr>
          <p:cNvPr id="3" name="Content Placeholder 2"/>
          <p:cNvSpPr>
            <a:spLocks noGrp="1"/>
          </p:cNvSpPr>
          <p:nvPr>
            <p:ph idx="1"/>
          </p:nvPr>
        </p:nvSpPr>
        <p:spPr/>
        <p:txBody>
          <a:bodyPr>
            <a:normAutofit/>
          </a:bodyPr>
          <a:lstStyle/>
          <a:p>
            <a:r>
              <a:rPr lang="en-CA" dirty="0" smtClean="0"/>
              <a:t>Any </a:t>
            </a:r>
            <a:r>
              <a:rPr lang="en-CA" dirty="0"/>
              <a:t>form of sexual activity forced on someone else without that person’s consent. </a:t>
            </a:r>
            <a:endParaRPr lang="en-CA" dirty="0" smtClean="0"/>
          </a:p>
          <a:p>
            <a:r>
              <a:rPr lang="en-CA" dirty="0" smtClean="0"/>
              <a:t>Force can be physical, or through the use of threats, bullying, manipulation, alcohol/drugs or harassment. </a:t>
            </a:r>
          </a:p>
          <a:p>
            <a:pPr marL="0" indent="0">
              <a:buNone/>
            </a:pPr>
            <a:r>
              <a:rPr lang="en-CA" dirty="0" smtClean="0"/>
              <a:t>For example:</a:t>
            </a:r>
          </a:p>
          <a:p>
            <a:pPr lvl="1"/>
            <a:r>
              <a:rPr lang="en-CA" dirty="0" smtClean="0"/>
              <a:t>kissing, touching, groping, flashing, oral sex, intercourse, photographing, </a:t>
            </a:r>
            <a:r>
              <a:rPr lang="en-CA" dirty="0" err="1" smtClean="0"/>
              <a:t>etc</a:t>
            </a:r>
            <a:endParaRPr lang="en-CA" dirty="0" smtClean="0"/>
          </a:p>
          <a:p>
            <a:endParaRPr lang="en-CA" dirty="0" smtClean="0"/>
          </a:p>
          <a:p>
            <a:pPr marL="0" indent="0">
              <a:buNone/>
            </a:pPr>
            <a:endParaRPr lang="en-CA" dirty="0"/>
          </a:p>
          <a:p>
            <a:endParaRPr lang="en-CA" dirty="0"/>
          </a:p>
        </p:txBody>
      </p:sp>
    </p:spTree>
    <p:extLst>
      <p:ext uri="{BB962C8B-B14F-4D97-AF65-F5344CB8AC3E}">
        <p14:creationId xmlns:p14="http://schemas.microsoft.com/office/powerpoint/2010/main" val="41239630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CA" dirty="0" smtClean="0"/>
              <a:t>Types of Sexual Assault</a:t>
            </a:r>
            <a:endParaRPr lang="en-CA" dirty="0"/>
          </a:p>
        </p:txBody>
      </p:sp>
      <p:sp>
        <p:nvSpPr>
          <p:cNvPr id="5" name="Subtitle 4"/>
          <p:cNvSpPr>
            <a:spLocks noGrp="1"/>
          </p:cNvSpPr>
          <p:nvPr>
            <p:ph type="subTitle" idx="1"/>
          </p:nvPr>
        </p:nvSpPr>
        <p:spPr/>
        <p:txBody>
          <a:bodyPr/>
          <a:lstStyle/>
          <a:p>
            <a:endParaRPr lang="en-CA"/>
          </a:p>
        </p:txBody>
      </p:sp>
    </p:spTree>
    <p:extLst>
      <p:ext uri="{BB962C8B-B14F-4D97-AF65-F5344CB8AC3E}">
        <p14:creationId xmlns:p14="http://schemas.microsoft.com/office/powerpoint/2010/main" val="26104575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indent="0"/>
            <a:r>
              <a:rPr lang="en-CA" b="1" dirty="0" smtClean="0"/>
              <a:t>Drug Facilitated Sexual Assault</a:t>
            </a:r>
            <a:endParaRPr lang="en-CA" dirty="0"/>
          </a:p>
        </p:txBody>
      </p:sp>
      <p:sp>
        <p:nvSpPr>
          <p:cNvPr id="3" name="Content Placeholder 2"/>
          <p:cNvSpPr>
            <a:spLocks noGrp="1"/>
          </p:cNvSpPr>
          <p:nvPr>
            <p:ph idx="1"/>
          </p:nvPr>
        </p:nvSpPr>
        <p:spPr/>
        <p:txBody>
          <a:bodyPr>
            <a:normAutofit/>
          </a:bodyPr>
          <a:lstStyle/>
          <a:p>
            <a:pPr lvl="0"/>
            <a:r>
              <a:rPr lang="en-CA" dirty="0" smtClean="0"/>
              <a:t>Often </a:t>
            </a:r>
            <a:r>
              <a:rPr lang="en-CA" dirty="0"/>
              <a:t>known as “drug rape” or “date rape”, drug-facilitated sexual assault is when someone uses the fact that you’ve taken or been given alcohol or drugs to sexually assault you. This sexual assault can be anything from unwanted kissing or touching to intercourse.</a:t>
            </a:r>
          </a:p>
          <a:p>
            <a:endParaRPr lang="en-CA" dirty="0"/>
          </a:p>
        </p:txBody>
      </p:sp>
    </p:spTree>
    <p:extLst>
      <p:ext uri="{BB962C8B-B14F-4D97-AF65-F5344CB8AC3E}">
        <p14:creationId xmlns:p14="http://schemas.microsoft.com/office/powerpoint/2010/main" val="24640430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b="1" dirty="0" smtClean="0"/>
              <a:t>Sexual Exploitation</a:t>
            </a:r>
            <a:r>
              <a:rPr lang="en-CA" dirty="0" smtClean="0"/>
              <a:t/>
            </a:r>
            <a:br>
              <a:rPr lang="en-CA" dirty="0" smtClean="0"/>
            </a:br>
            <a:endParaRPr lang="en-CA" dirty="0"/>
          </a:p>
        </p:txBody>
      </p:sp>
      <p:sp>
        <p:nvSpPr>
          <p:cNvPr id="3" name="Content Placeholder 2"/>
          <p:cNvSpPr>
            <a:spLocks noGrp="1"/>
          </p:cNvSpPr>
          <p:nvPr>
            <p:ph idx="1"/>
          </p:nvPr>
        </p:nvSpPr>
        <p:spPr/>
        <p:txBody>
          <a:bodyPr/>
          <a:lstStyle/>
          <a:p>
            <a:pPr lvl="0"/>
            <a:r>
              <a:rPr lang="en-CA" dirty="0" smtClean="0"/>
              <a:t>Sexual exploitation is the sexual abuse of a person through the exchange of sex and/or sexual acts for drugs, food, shelter, protection, and other basics of life and/or money. This includes creation or viewing of pornography, sexually explicit images or sexually explicit websites.</a:t>
            </a:r>
          </a:p>
          <a:p>
            <a:endParaRPr lang="en-CA" dirty="0"/>
          </a:p>
        </p:txBody>
      </p:sp>
    </p:spTree>
    <p:extLst>
      <p:ext uri="{BB962C8B-B14F-4D97-AF65-F5344CB8AC3E}">
        <p14:creationId xmlns:p14="http://schemas.microsoft.com/office/powerpoint/2010/main" val="16497697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b="1" dirty="0" smtClean="0"/>
              <a:t>Relationship Violence</a:t>
            </a:r>
            <a:r>
              <a:rPr lang="en-CA" dirty="0" smtClean="0"/>
              <a:t/>
            </a:r>
            <a:br>
              <a:rPr lang="en-CA" dirty="0" smtClean="0"/>
            </a:br>
            <a:endParaRPr lang="en-CA" dirty="0"/>
          </a:p>
        </p:txBody>
      </p:sp>
      <p:sp>
        <p:nvSpPr>
          <p:cNvPr id="3" name="Content Placeholder 2"/>
          <p:cNvSpPr>
            <a:spLocks noGrp="1"/>
          </p:cNvSpPr>
          <p:nvPr>
            <p:ph idx="1"/>
          </p:nvPr>
        </p:nvSpPr>
        <p:spPr/>
        <p:txBody>
          <a:bodyPr/>
          <a:lstStyle/>
          <a:p>
            <a:pPr lvl="0"/>
            <a:r>
              <a:rPr lang="en-CA" dirty="0" smtClean="0"/>
              <a:t>Dating violence is the emotional, physical, and/or sexual abuse of one partner by another in a dating relationship where the couple is not living together.</a:t>
            </a:r>
          </a:p>
          <a:p>
            <a:endParaRPr lang="en-CA" dirty="0"/>
          </a:p>
        </p:txBody>
      </p:sp>
    </p:spTree>
    <p:extLst>
      <p:ext uri="{BB962C8B-B14F-4D97-AF65-F5344CB8AC3E}">
        <p14:creationId xmlns:p14="http://schemas.microsoft.com/office/powerpoint/2010/main" val="10413223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b="1" dirty="0" smtClean="0"/>
              <a:t>Domestic Violence</a:t>
            </a:r>
            <a:r>
              <a:rPr lang="en-CA" dirty="0" smtClean="0"/>
              <a:t/>
            </a:r>
            <a:br>
              <a:rPr lang="en-CA" dirty="0" smtClean="0"/>
            </a:br>
            <a:endParaRPr lang="en-CA" dirty="0"/>
          </a:p>
        </p:txBody>
      </p:sp>
      <p:sp>
        <p:nvSpPr>
          <p:cNvPr id="3" name="Content Placeholder 2"/>
          <p:cNvSpPr>
            <a:spLocks noGrp="1"/>
          </p:cNvSpPr>
          <p:nvPr>
            <p:ph idx="1"/>
          </p:nvPr>
        </p:nvSpPr>
        <p:spPr/>
        <p:txBody>
          <a:bodyPr>
            <a:normAutofit/>
          </a:bodyPr>
          <a:lstStyle/>
          <a:p>
            <a:pPr lvl="0"/>
            <a:r>
              <a:rPr lang="en-CA" dirty="0" smtClean="0"/>
              <a:t>Physical or sexual assault or threat of such violence, against a partner in a domestic relationship. The definition encompasses both opposite and same sex partnerships.</a:t>
            </a:r>
          </a:p>
          <a:p>
            <a:endParaRPr lang="en-CA" dirty="0"/>
          </a:p>
        </p:txBody>
      </p:sp>
    </p:spTree>
    <p:extLst>
      <p:ext uri="{BB962C8B-B14F-4D97-AF65-F5344CB8AC3E}">
        <p14:creationId xmlns:p14="http://schemas.microsoft.com/office/powerpoint/2010/main" val="29400365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b="1" dirty="0" smtClean="0"/>
              <a:t>Sexual Harassment</a:t>
            </a:r>
            <a:r>
              <a:rPr lang="en-CA" dirty="0" smtClean="0"/>
              <a:t/>
            </a:r>
            <a:br>
              <a:rPr lang="en-CA" dirty="0" smtClean="0"/>
            </a:br>
            <a:endParaRPr lang="en-CA" dirty="0"/>
          </a:p>
        </p:txBody>
      </p:sp>
      <p:sp>
        <p:nvSpPr>
          <p:cNvPr id="3" name="Content Placeholder 2"/>
          <p:cNvSpPr>
            <a:spLocks noGrp="1"/>
          </p:cNvSpPr>
          <p:nvPr>
            <p:ph idx="1"/>
          </p:nvPr>
        </p:nvSpPr>
        <p:spPr/>
        <p:txBody>
          <a:bodyPr/>
          <a:lstStyle/>
          <a:p>
            <a:pPr lvl="0"/>
            <a:r>
              <a:rPr lang="en-CA" dirty="0" smtClean="0"/>
              <a:t>Unwanted sexual advances, unwanted requests for sexual favours, and other unwanted verbal or physical conduct of a sexual nature. Sexual harassment can include pinching, patting, rubbing, “dirty” jokes, comments, suggestions, etc. The behaviour does not have to be intentional to be considered sexual harassment.</a:t>
            </a:r>
          </a:p>
          <a:p>
            <a:endParaRPr lang="en-CA" dirty="0"/>
          </a:p>
        </p:txBody>
      </p:sp>
    </p:spTree>
    <p:extLst>
      <p:ext uri="{BB962C8B-B14F-4D97-AF65-F5344CB8AC3E}">
        <p14:creationId xmlns:p14="http://schemas.microsoft.com/office/powerpoint/2010/main" val="5207945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139</TotalTime>
  <Words>831</Words>
  <Application>Microsoft Office PowerPoint</Application>
  <PresentationFormat>On-screen Show (4:3)</PresentationFormat>
  <Paragraphs>87</Paragraphs>
  <Slides>24</Slides>
  <Notes>4</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Consent Sexual Assault and Sexting </vt:lpstr>
      <vt:lpstr>Sexual Assault</vt:lpstr>
      <vt:lpstr>What is Sexual Assault</vt:lpstr>
      <vt:lpstr>Types of Sexual Assault</vt:lpstr>
      <vt:lpstr>Drug Facilitated Sexual Assault</vt:lpstr>
      <vt:lpstr>Sexual Exploitation </vt:lpstr>
      <vt:lpstr>Relationship Violence </vt:lpstr>
      <vt:lpstr>Domestic Violence </vt:lpstr>
      <vt:lpstr>Sexual Harassment </vt:lpstr>
      <vt:lpstr>Healthy, Unhealthy, Abusive Relationships Posters</vt:lpstr>
      <vt:lpstr>Signs of Healthy Relationship</vt:lpstr>
      <vt:lpstr>Signs of an Unhealthy Relationship</vt:lpstr>
      <vt:lpstr>Signs of an Abusive Relationship</vt:lpstr>
      <vt:lpstr>Healthy/Unhealthy/Abusive Relationship Card</vt:lpstr>
      <vt:lpstr>Healthy Relationship</vt:lpstr>
      <vt:lpstr>Unhealthy Relationship</vt:lpstr>
      <vt:lpstr>Abusive Relationship </vt:lpstr>
      <vt:lpstr>Relationship Violence and Sexual Assault Scenario Questions</vt:lpstr>
      <vt:lpstr>Relationship Violence and Sexual Assault Scenario Questions</vt:lpstr>
      <vt:lpstr>Where To Get Help</vt:lpstr>
      <vt:lpstr>Where to Get Help</vt:lpstr>
      <vt:lpstr>Sexting and the Law</vt:lpstr>
      <vt:lpstr>Child Pornography</vt:lpstr>
      <vt:lpstr>Sexting and Canadian Law </vt:lpstr>
    </vt:vector>
  </TitlesOfParts>
  <Company>Region of Durham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Consent Sexual Assault and Sexting</dc:title>
  <dc:creator>Durham Region Health Department</dc:creator>
  <cp:lastModifiedBy>Durham Region Health Department</cp:lastModifiedBy>
  <cp:revision>15</cp:revision>
  <cp:lastPrinted>2015-09-22T16:56:07Z</cp:lastPrinted>
  <dcterms:created xsi:type="dcterms:W3CDTF">2015-09-22T15:53:32Z</dcterms:created>
  <dcterms:modified xsi:type="dcterms:W3CDTF">2017-08-30T15:30:00Z</dcterms:modified>
</cp:coreProperties>
</file>