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62" r:id="rId22"/>
    <p:sldId id="263" r:id="rId23"/>
    <p:sldId id="264" r:id="rId24"/>
    <p:sldId id="280" r:id="rId25"/>
    <p:sldId id="26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78788" autoAdjust="0"/>
  </p:normalViewPr>
  <p:slideViewPr>
    <p:cSldViewPr>
      <p:cViewPr varScale="1">
        <p:scale>
          <a:sx n="51" d="100"/>
          <a:sy n="51" d="100"/>
        </p:scale>
        <p:origin x="-835"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CC1E1E-DAD6-4C99-9C87-50A1E0A82706}" type="datetimeFigureOut">
              <a:rPr lang="en-CA" smtClean="0"/>
              <a:t>30/08/2017</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6950A5-F191-4D83-A294-A23B275B1C71}" type="slidenum">
              <a:rPr lang="en-CA" smtClean="0"/>
              <a:t>‹#›</a:t>
            </a:fld>
            <a:endParaRPr lang="en-CA" dirty="0"/>
          </a:p>
        </p:txBody>
      </p:sp>
    </p:spTree>
    <p:extLst>
      <p:ext uri="{BB962C8B-B14F-4D97-AF65-F5344CB8AC3E}">
        <p14:creationId xmlns:p14="http://schemas.microsoft.com/office/powerpoint/2010/main" val="2909918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1</a:t>
            </a:fld>
            <a:endParaRPr lang="en-CA" dirty="0"/>
          </a:p>
        </p:txBody>
      </p:sp>
    </p:spTree>
    <p:extLst>
      <p:ext uri="{BB962C8B-B14F-4D97-AF65-F5344CB8AC3E}">
        <p14:creationId xmlns:p14="http://schemas.microsoft.com/office/powerpoint/2010/main" val="3748885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24</a:t>
            </a:fld>
            <a:endParaRPr lang="en-CA" dirty="0"/>
          </a:p>
        </p:txBody>
      </p:sp>
    </p:spTree>
    <p:extLst>
      <p:ext uri="{BB962C8B-B14F-4D97-AF65-F5344CB8AC3E}">
        <p14:creationId xmlns:p14="http://schemas.microsoft.com/office/powerpoint/2010/main" val="33507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Here</a:t>
            </a:r>
            <a:r>
              <a:rPr lang="en-CA" baseline="0" dirty="0" smtClean="0"/>
              <a:t> you could discuss how contraception use impacts the community by examining the teen pregnancy rates within Durham region. </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25</a:t>
            </a:fld>
            <a:endParaRPr lang="en-CA" dirty="0"/>
          </a:p>
        </p:txBody>
      </p:sp>
    </p:spTree>
    <p:extLst>
      <p:ext uri="{BB962C8B-B14F-4D97-AF65-F5344CB8AC3E}">
        <p14:creationId xmlns:p14="http://schemas.microsoft.com/office/powerpoint/2010/main" val="389676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2</a:t>
            </a:fld>
            <a:endParaRPr lang="en-CA" dirty="0"/>
          </a:p>
        </p:txBody>
      </p:sp>
    </p:spTree>
    <p:extLst>
      <p:ext uri="{BB962C8B-B14F-4D97-AF65-F5344CB8AC3E}">
        <p14:creationId xmlns:p14="http://schemas.microsoft.com/office/powerpoint/2010/main" val="3727971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CA" sz="1200" kern="1200" dirty="0" smtClean="0">
                <a:solidFill>
                  <a:schemeClr val="tx1"/>
                </a:solidFill>
                <a:effectLst/>
                <a:latin typeface="+mn-lt"/>
                <a:ea typeface="+mn-ea"/>
                <a:cs typeface="+mn-cs"/>
              </a:rPr>
              <a:t>List the methods identified by students on the board under the heading “Methods of contraception”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Ensure abstinence is included on the list. If students do not bring it up on their own, use questions to prompt them such as, “What is the only 100% effective method of contraception?”</a:t>
            </a:r>
          </a:p>
          <a:p>
            <a:pPr lvl="0"/>
            <a:endParaRPr lang="en-CA" sz="105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 If a teen did have sex- would that mean that they could no longer be abstinent? </a:t>
            </a:r>
            <a:r>
              <a:rPr lang="en-CA" sz="1200" b="1" kern="1200" dirty="0" smtClean="0">
                <a:solidFill>
                  <a:schemeClr val="tx1"/>
                </a:solidFill>
                <a:effectLst/>
                <a:latin typeface="+mn-lt"/>
                <a:ea typeface="+mn-ea"/>
                <a:cs typeface="+mn-cs"/>
              </a:rPr>
              <a:t>NO</a:t>
            </a:r>
            <a:endParaRPr lang="en-CA" sz="1050" b="0" kern="1200" dirty="0" smtClean="0">
              <a:solidFill>
                <a:schemeClr val="tx1"/>
              </a:solidFill>
              <a:effectLst/>
              <a:latin typeface="+mn-lt"/>
              <a:ea typeface="+mn-ea"/>
              <a:cs typeface="+mn-cs"/>
            </a:endParaRPr>
          </a:p>
          <a:p>
            <a:pPr lvl="0"/>
            <a:endParaRPr lang="en-CA" sz="1050" b="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A person who is abstinent may have had sexual intercourse in the past, but is not currently sexually active. The choice to be abstinent can be made at any time regardless of past experience. If you choose abstinence, when and under what circumstances might you cease to use this method?</a:t>
            </a:r>
            <a:endParaRPr lang="en-CA" sz="105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smtClean="0">
                <a:solidFill>
                  <a:schemeClr val="tx1"/>
                </a:solidFill>
                <a:effectLst/>
                <a:latin typeface="+mn-lt"/>
                <a:ea typeface="+mn-ea"/>
                <a:cs typeface="+mn-cs"/>
              </a:rPr>
              <a:t>If you decide abstinence is no longer right for you, how will you choose to protect yourself?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NOTE: </a:t>
            </a:r>
            <a:r>
              <a:rPr lang="en-CA" sz="1200" kern="1200" smtClean="0">
                <a:solidFill>
                  <a:schemeClr val="tx1"/>
                </a:solidFill>
                <a:effectLst/>
                <a:latin typeface="+mn-lt"/>
                <a:ea typeface="+mn-ea"/>
                <a:cs typeface="+mn-cs"/>
              </a:rPr>
              <a:t>IUD/IUS  Intrauterine</a:t>
            </a:r>
            <a:r>
              <a:rPr lang="en-CA" sz="1200" kern="1200" baseline="0" smtClean="0">
                <a:solidFill>
                  <a:schemeClr val="tx1"/>
                </a:solidFill>
                <a:effectLst/>
                <a:latin typeface="+mn-lt"/>
                <a:ea typeface="+mn-ea"/>
                <a:cs typeface="+mn-cs"/>
              </a:rPr>
              <a:t> System </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D6950A5-F191-4D83-A294-A23B275B1C71}" type="slidenum">
              <a:rPr lang="en-CA" smtClean="0"/>
              <a:t>5</a:t>
            </a:fld>
            <a:endParaRPr lang="en-CA" dirty="0"/>
          </a:p>
        </p:txBody>
      </p:sp>
    </p:spTree>
    <p:extLst>
      <p:ext uri="{BB962C8B-B14F-4D97-AF65-F5344CB8AC3E}">
        <p14:creationId xmlns:p14="http://schemas.microsoft.com/office/powerpoint/2010/main" val="2386427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Hand out the Pre-Test to the</a:t>
            </a:r>
            <a:r>
              <a:rPr lang="en-CA" baseline="0" dirty="0" smtClean="0"/>
              <a:t> class and have them complete it. ( 5 min)</a:t>
            </a:r>
          </a:p>
          <a:p>
            <a:endParaRPr lang="en-CA" baseline="0" dirty="0" smtClean="0"/>
          </a:p>
          <a:p>
            <a:r>
              <a:rPr lang="en-CA" baseline="0" dirty="0" smtClean="0"/>
              <a:t>Using the answer key review the answers with the class. Provide them with the answer key for students to keep. (5 min) </a:t>
            </a:r>
          </a:p>
          <a:p>
            <a:endParaRPr lang="en-CA" baseline="0" dirty="0" smtClean="0"/>
          </a:p>
          <a:p>
            <a:r>
              <a:rPr lang="en-CA" baseline="0" dirty="0" smtClean="0"/>
              <a:t>Questions and answers are in the next slides</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6</a:t>
            </a:fld>
            <a:endParaRPr lang="en-CA" dirty="0"/>
          </a:p>
        </p:txBody>
      </p:sp>
    </p:spTree>
    <p:extLst>
      <p:ext uri="{BB962C8B-B14F-4D97-AF65-F5344CB8AC3E}">
        <p14:creationId xmlns:p14="http://schemas.microsoft.com/office/powerpoint/2010/main" val="225260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If someone is sexually active, the best protection is to use both a hormonal contraceptive method and a condom every time. </a:t>
            </a:r>
          </a:p>
          <a:p>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16</a:t>
            </a:fld>
            <a:endParaRPr lang="en-CA" dirty="0"/>
          </a:p>
        </p:txBody>
      </p:sp>
    </p:spTree>
    <p:extLst>
      <p:ext uri="{BB962C8B-B14F-4D97-AF65-F5344CB8AC3E}">
        <p14:creationId xmlns:p14="http://schemas.microsoft.com/office/powerpoint/2010/main" val="3947775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Very few women taking the pill experience any negative side effects. An even smaller number experience severe health problems. </a:t>
            </a:r>
          </a:p>
          <a:p>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17</a:t>
            </a:fld>
            <a:endParaRPr lang="en-CA" dirty="0"/>
          </a:p>
        </p:txBody>
      </p:sp>
    </p:spTree>
    <p:extLst>
      <p:ext uri="{BB962C8B-B14F-4D97-AF65-F5344CB8AC3E}">
        <p14:creationId xmlns:p14="http://schemas.microsoft.com/office/powerpoint/2010/main" val="2324256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It is recommended that birth control is used throughout the menstrual cycle to prevent an unintended pregnancy.</a:t>
            </a:r>
          </a:p>
          <a:p>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20</a:t>
            </a:fld>
            <a:endParaRPr lang="en-CA" dirty="0"/>
          </a:p>
        </p:txBody>
      </p:sp>
    </p:spTree>
    <p:extLst>
      <p:ext uri="{BB962C8B-B14F-4D97-AF65-F5344CB8AC3E}">
        <p14:creationId xmlns:p14="http://schemas.microsoft.com/office/powerpoint/2010/main" val="2916306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Distribute</a:t>
            </a:r>
            <a:r>
              <a:rPr lang="en-CA" baseline="0" dirty="0" smtClean="0"/>
              <a:t> handout</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21</a:t>
            </a:fld>
            <a:endParaRPr lang="en-CA" dirty="0"/>
          </a:p>
        </p:txBody>
      </p:sp>
    </p:spTree>
    <p:extLst>
      <p:ext uri="{BB962C8B-B14F-4D97-AF65-F5344CB8AC3E}">
        <p14:creationId xmlns:p14="http://schemas.microsoft.com/office/powerpoint/2010/main" val="4024377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22</a:t>
            </a:fld>
            <a:endParaRPr lang="en-CA" dirty="0"/>
          </a:p>
        </p:txBody>
      </p:sp>
    </p:spTree>
    <p:extLst>
      <p:ext uri="{BB962C8B-B14F-4D97-AF65-F5344CB8AC3E}">
        <p14:creationId xmlns:p14="http://schemas.microsoft.com/office/powerpoint/2010/main" val="215789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4F04543C-9259-45A9-AB17-A94E51568C76}" type="datetime1">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866548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D83035B-F15F-4810-B3BE-E48EFCA651E2}" type="datetime1">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2883484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99D051A6-E684-49C8-8A60-46FEB9911CC7}" type="datetime1">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2190162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965EDB1-3F19-43E2-8906-3DB2705056DD}" type="datetime1">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1589093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1094C6-B43B-4632-8555-A280C64162CD}" type="datetime1">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155595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23475CA-36BE-4681-B2A5-D90B674F99BE}" type="datetime1">
              <a:rPr lang="en-CA" smtClean="0"/>
              <a:t>30/08/2017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244980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E4CB4451-6E7A-4D0F-ABBD-DEAEF548902F}" type="datetime1">
              <a:rPr lang="en-CA" smtClean="0"/>
              <a:t>30/08/2017</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409000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0410BD2-4DD4-4EE6-91C9-0EEC39A4BE00}" type="datetime1">
              <a:rPr lang="en-CA" smtClean="0"/>
              <a:t>30/08/2017</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2609622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5C38C4-25A3-4974-8E0A-44668068A33B}" type="datetime1">
              <a:rPr lang="en-CA" smtClean="0"/>
              <a:t>30/08/2017</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1836016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EB27B-7153-4289-B9F4-1741844E3464}" type="datetime1">
              <a:rPr lang="en-CA" smtClean="0"/>
              <a:t>30/08/2017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3715054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01587-8E96-4060-BACA-B6D23E68F3B6}" type="datetime1">
              <a:rPr lang="en-CA" smtClean="0"/>
              <a:t>30/08/2017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390D6896-6D30-465F-B4BF-686115772308}" type="slidenum">
              <a:rPr lang="en-CA" smtClean="0"/>
              <a:t>‹#›</a:t>
            </a:fld>
            <a:endParaRPr lang="en-CA" dirty="0"/>
          </a:p>
        </p:txBody>
      </p:sp>
    </p:spTree>
    <p:extLst>
      <p:ext uri="{BB962C8B-B14F-4D97-AF65-F5344CB8AC3E}">
        <p14:creationId xmlns:p14="http://schemas.microsoft.com/office/powerpoint/2010/main" val="536061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5576B-D464-418B-A1AF-944E923885AD}" type="datetime1">
              <a:rPr lang="en-CA" smtClean="0"/>
              <a:t>30/08/2017</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0D6896-6D30-465F-B4BF-686115772308}" type="slidenum">
              <a:rPr lang="en-CA" smtClean="0"/>
              <a:t>‹#›</a:t>
            </a:fld>
            <a:endParaRPr lang="en-CA" dirty="0"/>
          </a:p>
        </p:txBody>
      </p:sp>
    </p:spTree>
    <p:extLst>
      <p:ext uri="{BB962C8B-B14F-4D97-AF65-F5344CB8AC3E}">
        <p14:creationId xmlns:p14="http://schemas.microsoft.com/office/powerpoint/2010/main" val="3280804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cid:image001.jpg@01D1544B.7AC905D0"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latin typeface="Arial" panose="020B0604020202020204" pitchFamily="34" charset="0"/>
                <a:cs typeface="Arial" panose="020B0604020202020204" pitchFamily="34" charset="0"/>
              </a:rPr>
              <a:t>Contraception</a:t>
            </a:r>
            <a:endParaRPr lang="en-CA"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fontScale="92500" lnSpcReduction="10000"/>
          </a:bodyPr>
          <a:lstStyle/>
          <a:p>
            <a:r>
              <a:rPr lang="en-CA" dirty="0" smtClean="0">
                <a:latin typeface="Arial" panose="020B0604020202020204" pitchFamily="34" charset="0"/>
                <a:cs typeface="Arial" panose="020B0604020202020204" pitchFamily="34" charset="0"/>
              </a:rPr>
              <a:t>Grade 9 </a:t>
            </a:r>
          </a:p>
          <a:p>
            <a:r>
              <a:rPr lang="en-CA" dirty="0" smtClean="0">
                <a:latin typeface="Arial" panose="020B0604020202020204" pitchFamily="34" charset="0"/>
                <a:cs typeface="Arial" panose="020B0604020202020204" pitchFamily="34" charset="0"/>
              </a:rPr>
              <a:t>PPL10</a:t>
            </a:r>
          </a:p>
          <a:p>
            <a:endParaRPr lang="en-CA" dirty="0" smtClean="0">
              <a:latin typeface="Arial" panose="020B0604020202020204" pitchFamily="34" charset="0"/>
              <a:cs typeface="Arial" panose="020B0604020202020204" pitchFamily="34" charset="0"/>
            </a:endParaRPr>
          </a:p>
          <a:p>
            <a:r>
              <a:rPr lang="en-CA" sz="1300" dirty="0" smtClean="0">
                <a:latin typeface="Arial" panose="020B0604020202020204" pitchFamily="34" charset="0"/>
                <a:cs typeface="Arial" panose="020B0604020202020204" pitchFamily="34" charset="0"/>
              </a:rPr>
              <a:t>Adapted and reproduced with permission from Alberta Health Services</a:t>
            </a:r>
          </a:p>
          <a:p>
            <a:endParaRPr lang="en-CA" sz="13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90D6896-6D30-465F-B4BF-686115772308}" type="slidenum">
              <a:rPr lang="en-CA" smtClean="0"/>
              <a:t>1</a:t>
            </a:fld>
            <a:endParaRPr lang="en-CA" dirty="0"/>
          </a:p>
        </p:txBody>
      </p:sp>
      <p:pic>
        <p:nvPicPr>
          <p:cNvPr id="5" name="Picture 4" descr="Durham Region Health Department Logo&#10;"/>
          <p:cNvPicPr/>
          <p:nvPr/>
        </p:nvPicPr>
        <p:blipFill>
          <a:blip r:embed="rId3" cstate="print">
            <a:extLst>
              <a:ext uri="{28A0092B-C50C-407E-A947-70E740481C1C}">
                <a14:useLocalDpi xmlns:a14="http://schemas.microsoft.com/office/drawing/2010/main" val="0"/>
              </a:ext>
            </a:extLst>
          </a:blip>
          <a:stretch>
            <a:fillRect/>
          </a:stretch>
        </p:blipFill>
        <p:spPr>
          <a:xfrm>
            <a:off x="4272596" y="5706651"/>
            <a:ext cx="598805" cy="429895"/>
          </a:xfrm>
          <a:prstGeom prst="rect">
            <a:avLst/>
          </a:prstGeom>
        </p:spPr>
      </p:pic>
      <p:pic>
        <p:nvPicPr>
          <p:cNvPr id="6" name="Picture 5" descr="SEX ed Logo"/>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308304" y="332656"/>
            <a:ext cx="838200" cy="538480"/>
          </a:xfrm>
          <a:prstGeom prst="rect">
            <a:avLst/>
          </a:prstGeom>
          <a:noFill/>
          <a:ln>
            <a:noFill/>
          </a:ln>
        </p:spPr>
      </p:pic>
    </p:spTree>
    <p:extLst>
      <p:ext uri="{BB962C8B-B14F-4D97-AF65-F5344CB8AC3E}">
        <p14:creationId xmlns:p14="http://schemas.microsoft.com/office/powerpoint/2010/main" val="3285094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580926"/>
          </a:xfrm>
        </p:spPr>
        <p:txBody>
          <a:bodyPr>
            <a:normAutofit fontScale="90000"/>
          </a:bodyPr>
          <a:lstStyle/>
          <a:p>
            <a:r>
              <a:rPr lang="en-CA" sz="3600" b="1" dirty="0" smtClean="0"/>
              <a:t> 4.     Using </a:t>
            </a:r>
            <a:r>
              <a:rPr lang="en-CA" sz="3600" b="1" dirty="0"/>
              <a:t>both a condom and the pill is considered to be a very effective contraceptive </a:t>
            </a:r>
            <a:r>
              <a:rPr lang="en-CA" sz="3600" b="1" dirty="0" smtClean="0"/>
              <a:t>method</a:t>
            </a:r>
            <a:r>
              <a:rPr lang="en-CA" dirty="0"/>
              <a:t/>
            </a:r>
            <a:br>
              <a:rPr lang="en-CA" dirty="0"/>
            </a:br>
            <a:endParaRPr lang="en-CA" dirty="0"/>
          </a:p>
        </p:txBody>
      </p:sp>
      <p:sp>
        <p:nvSpPr>
          <p:cNvPr id="3" name="Content Placeholder 2"/>
          <p:cNvSpPr>
            <a:spLocks noGrp="1"/>
          </p:cNvSpPr>
          <p:nvPr>
            <p:ph idx="1"/>
          </p:nvPr>
        </p:nvSpPr>
        <p:spPr/>
        <p:txBody>
          <a:bodyPr/>
          <a:lstStyle/>
          <a:p>
            <a:pPr marL="0" indent="0">
              <a:buNone/>
            </a:pPr>
            <a:r>
              <a:rPr lang="en-CA" b="1" dirty="0" smtClean="0"/>
              <a:t>TRUE</a:t>
            </a:r>
            <a:endParaRPr lang="en-CA" dirty="0"/>
          </a:p>
          <a:p>
            <a:pPr marL="0" indent="0">
              <a:buNone/>
            </a:pPr>
            <a:endParaRPr lang="en-CA" dirty="0"/>
          </a:p>
          <a:p>
            <a:pPr marL="0" indent="0">
              <a:buNone/>
            </a:pPr>
            <a:r>
              <a:rPr lang="en-CA" dirty="0" smtClean="0"/>
              <a:t>An </a:t>
            </a:r>
            <a:r>
              <a:rPr lang="en-CA" dirty="0"/>
              <a:t>added advantage is that combining a hormonal method with a condom provides good STI protection. Abstinence is the only 100% effective </a:t>
            </a:r>
            <a:r>
              <a:rPr lang="en-CA" dirty="0" smtClean="0"/>
              <a:t>method</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10</a:t>
            </a:fld>
            <a:endParaRPr lang="en-CA" dirty="0"/>
          </a:p>
        </p:txBody>
      </p:sp>
    </p:spTree>
    <p:extLst>
      <p:ext uri="{BB962C8B-B14F-4D97-AF65-F5344CB8AC3E}">
        <p14:creationId xmlns:p14="http://schemas.microsoft.com/office/powerpoint/2010/main" val="713375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200" b="1" dirty="0" smtClean="0"/>
              <a:t> 5.  Douching </a:t>
            </a:r>
            <a:r>
              <a:rPr lang="en-CA" sz="3200" b="1" dirty="0"/>
              <a:t>is not a good method of birth </a:t>
            </a:r>
            <a:r>
              <a:rPr lang="en-CA" sz="3200" b="1" dirty="0" smtClean="0"/>
              <a:t>control</a:t>
            </a:r>
            <a:r>
              <a:rPr lang="en-CA" sz="3200" dirty="0"/>
              <a:t/>
            </a:r>
            <a:br>
              <a:rPr lang="en-CA" sz="3200" dirty="0"/>
            </a:br>
            <a:endParaRPr lang="en-CA" sz="3200" dirty="0"/>
          </a:p>
        </p:txBody>
      </p:sp>
      <p:sp>
        <p:nvSpPr>
          <p:cNvPr id="3" name="Content Placeholder 2"/>
          <p:cNvSpPr>
            <a:spLocks noGrp="1"/>
          </p:cNvSpPr>
          <p:nvPr>
            <p:ph idx="1"/>
          </p:nvPr>
        </p:nvSpPr>
        <p:spPr/>
        <p:txBody>
          <a:bodyPr/>
          <a:lstStyle/>
          <a:p>
            <a:pPr marL="0" indent="0">
              <a:buNone/>
            </a:pPr>
            <a:r>
              <a:rPr lang="en-CA" b="1" dirty="0" smtClean="0"/>
              <a:t>TRUE</a:t>
            </a:r>
            <a:endParaRPr lang="en-CA" dirty="0"/>
          </a:p>
          <a:p>
            <a:pPr marL="0" indent="0">
              <a:buNone/>
            </a:pPr>
            <a:endParaRPr lang="en-CA" dirty="0" smtClean="0"/>
          </a:p>
          <a:p>
            <a:pPr marL="0" indent="0">
              <a:buNone/>
            </a:pPr>
            <a:r>
              <a:rPr lang="en-CA" dirty="0" smtClean="0"/>
              <a:t>Douching </a:t>
            </a:r>
            <a:r>
              <a:rPr lang="en-CA" dirty="0"/>
              <a:t>is not a reliable method of birth control. Not only is douching (washing out the vaginal canal with a water solution) an ineffective method of birth control, it is not a recommended practice because it can create an imbalance in the natural pH levels of the </a:t>
            </a:r>
            <a:r>
              <a:rPr lang="en-CA" dirty="0" smtClean="0"/>
              <a:t>vagina</a:t>
            </a:r>
            <a:endParaRPr lang="en-CA" dirty="0"/>
          </a:p>
          <a:p>
            <a:endParaRPr lang="en-CA" dirty="0"/>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11</a:t>
            </a:fld>
            <a:endParaRPr lang="en-CA" dirty="0"/>
          </a:p>
        </p:txBody>
      </p:sp>
    </p:spTree>
    <p:extLst>
      <p:ext uri="{BB962C8B-B14F-4D97-AF65-F5344CB8AC3E}">
        <p14:creationId xmlns:p14="http://schemas.microsoft.com/office/powerpoint/2010/main" val="110300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200" b="1" dirty="0" smtClean="0"/>
              <a:t> 6.     A </a:t>
            </a:r>
            <a:r>
              <a:rPr lang="en-CA" sz="3200" b="1" dirty="0"/>
              <a:t>female must have an orgasm to become </a:t>
            </a:r>
            <a:r>
              <a:rPr lang="en-CA" sz="3200" b="1" dirty="0" smtClean="0"/>
              <a:t>pregnant</a:t>
            </a:r>
            <a:r>
              <a:rPr lang="en-CA" sz="3200" dirty="0"/>
              <a:t/>
            </a:r>
            <a:br>
              <a:rPr lang="en-CA" sz="3200" dirty="0"/>
            </a:br>
            <a:endParaRPr lang="en-CA" sz="3200" dirty="0"/>
          </a:p>
        </p:txBody>
      </p:sp>
      <p:sp>
        <p:nvSpPr>
          <p:cNvPr id="3" name="Content Placeholder 2"/>
          <p:cNvSpPr>
            <a:spLocks noGrp="1"/>
          </p:cNvSpPr>
          <p:nvPr>
            <p:ph idx="1"/>
          </p:nvPr>
        </p:nvSpPr>
        <p:spPr/>
        <p:txBody>
          <a:bodyPr/>
          <a:lstStyle/>
          <a:p>
            <a:pPr marL="0" indent="0">
              <a:buNone/>
            </a:pPr>
            <a:r>
              <a:rPr lang="en-CA" b="1" dirty="0" smtClean="0"/>
              <a:t>FALSE</a:t>
            </a:r>
          </a:p>
          <a:p>
            <a:pPr marL="0" indent="0">
              <a:buNone/>
            </a:pPr>
            <a:endParaRPr lang="en-CA" b="1" dirty="0"/>
          </a:p>
          <a:p>
            <a:pPr marL="0" indent="0">
              <a:buNone/>
            </a:pPr>
            <a:r>
              <a:rPr lang="en-CA" dirty="0" smtClean="0"/>
              <a:t>Pregnancy </a:t>
            </a:r>
            <a:r>
              <a:rPr lang="en-CA" dirty="0"/>
              <a:t>occurs when sperm fertilizes an egg. This can happen whether or not a female has had an </a:t>
            </a:r>
            <a:r>
              <a:rPr lang="en-CA" dirty="0" smtClean="0"/>
              <a:t>orgasm </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12</a:t>
            </a:fld>
            <a:endParaRPr lang="en-CA" dirty="0"/>
          </a:p>
        </p:txBody>
      </p:sp>
    </p:spTree>
    <p:extLst>
      <p:ext uri="{BB962C8B-B14F-4D97-AF65-F5344CB8AC3E}">
        <p14:creationId xmlns:p14="http://schemas.microsoft.com/office/powerpoint/2010/main" val="3799519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b="1" dirty="0" smtClean="0"/>
              <a:t>7.      </a:t>
            </a:r>
            <a:r>
              <a:rPr lang="en-CA" sz="3200" b="1" dirty="0"/>
              <a:t>The </a:t>
            </a:r>
            <a:r>
              <a:rPr lang="en-CA" sz="3200" b="1" dirty="0" smtClean="0"/>
              <a:t>IUD </a:t>
            </a:r>
            <a:r>
              <a:rPr lang="en-CA" sz="3200" b="1" dirty="0"/>
              <a:t>is </a:t>
            </a:r>
            <a:r>
              <a:rPr lang="en-CA" sz="3200" b="1" dirty="0" smtClean="0"/>
              <a:t>a good option for birth control</a:t>
            </a:r>
            <a:r>
              <a:rPr lang="en-CA" sz="3200" dirty="0"/>
              <a:t/>
            </a:r>
            <a:br>
              <a:rPr lang="en-CA" sz="3200" dirty="0"/>
            </a:br>
            <a:endParaRPr lang="en-CA" sz="3200" dirty="0"/>
          </a:p>
        </p:txBody>
      </p:sp>
      <p:sp>
        <p:nvSpPr>
          <p:cNvPr id="3" name="Content Placeholder 2"/>
          <p:cNvSpPr>
            <a:spLocks noGrp="1"/>
          </p:cNvSpPr>
          <p:nvPr>
            <p:ph idx="1"/>
          </p:nvPr>
        </p:nvSpPr>
        <p:spPr/>
        <p:txBody>
          <a:bodyPr>
            <a:normAutofit lnSpcReduction="10000"/>
          </a:bodyPr>
          <a:lstStyle/>
          <a:p>
            <a:pPr marL="0" indent="0">
              <a:buNone/>
            </a:pPr>
            <a:r>
              <a:rPr lang="en-CA" b="1" dirty="0" smtClean="0"/>
              <a:t>TRUE</a:t>
            </a:r>
          </a:p>
          <a:p>
            <a:pPr marL="0" indent="0">
              <a:buNone/>
            </a:pPr>
            <a:endParaRPr lang="en-CA" b="1" dirty="0"/>
          </a:p>
          <a:p>
            <a:pPr marL="0" indent="0">
              <a:buNone/>
            </a:pPr>
            <a:r>
              <a:rPr lang="en-CA" dirty="0" smtClean="0"/>
              <a:t>The </a:t>
            </a:r>
            <a:r>
              <a:rPr lang="en-CA" dirty="0"/>
              <a:t>Intrauterine Device (IUD</a:t>
            </a:r>
            <a:r>
              <a:rPr lang="en-CA" dirty="0" smtClean="0"/>
              <a:t>) or Intrauterine System (IUS) </a:t>
            </a:r>
            <a:r>
              <a:rPr lang="en-CA" dirty="0"/>
              <a:t>can be prescribed by a </a:t>
            </a:r>
            <a:r>
              <a:rPr lang="en-CA" dirty="0" smtClean="0"/>
              <a:t>health care provider</a:t>
            </a:r>
          </a:p>
          <a:p>
            <a:pPr marL="0" indent="0">
              <a:buNone/>
            </a:pPr>
            <a:endParaRPr lang="en-CA" dirty="0"/>
          </a:p>
          <a:p>
            <a:pPr marL="0" indent="0">
              <a:buNone/>
            </a:pPr>
            <a:r>
              <a:rPr lang="en-CA" dirty="0" smtClean="0"/>
              <a:t>Hormonal </a:t>
            </a:r>
            <a:r>
              <a:rPr lang="en-CA" dirty="0"/>
              <a:t>Intrauterine Systems are 99.8% effective. A copper IUD (non hormonal) is up to 99.4% </a:t>
            </a:r>
            <a:r>
              <a:rPr lang="en-CA" dirty="0" smtClean="0"/>
              <a:t>effective</a:t>
            </a:r>
            <a:endParaRPr lang="en-CA" dirty="0"/>
          </a:p>
          <a:p>
            <a:pPr marL="0" indent="0">
              <a:buNone/>
            </a:pPr>
            <a:endParaRPr lang="en-CA" dirty="0">
              <a:solidFill>
                <a:srgbClr val="FF0000"/>
              </a:solidFill>
            </a:endParaRPr>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13</a:t>
            </a:fld>
            <a:endParaRPr lang="en-CA" dirty="0"/>
          </a:p>
        </p:txBody>
      </p:sp>
    </p:spTree>
    <p:extLst>
      <p:ext uri="{BB962C8B-B14F-4D97-AF65-F5344CB8AC3E}">
        <p14:creationId xmlns:p14="http://schemas.microsoft.com/office/powerpoint/2010/main" val="3915722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b="1" dirty="0" smtClean="0"/>
              <a:t>8.     A </a:t>
            </a:r>
            <a:r>
              <a:rPr lang="en-CA" sz="3200" b="1" dirty="0"/>
              <a:t>condom and a diaphragm are the </a:t>
            </a:r>
            <a:r>
              <a:rPr lang="en-CA" sz="3200" b="1" dirty="0" smtClean="0"/>
              <a:t>same</a:t>
            </a:r>
            <a:r>
              <a:rPr lang="en-CA" sz="3200" dirty="0"/>
              <a:t/>
            </a:r>
            <a:br>
              <a:rPr lang="en-CA" sz="3200" dirty="0"/>
            </a:br>
            <a:endParaRPr lang="en-CA" sz="3200" dirty="0"/>
          </a:p>
        </p:txBody>
      </p:sp>
      <p:sp>
        <p:nvSpPr>
          <p:cNvPr id="3" name="Content Placeholder 2"/>
          <p:cNvSpPr>
            <a:spLocks noGrp="1"/>
          </p:cNvSpPr>
          <p:nvPr>
            <p:ph idx="1"/>
          </p:nvPr>
        </p:nvSpPr>
        <p:spPr/>
        <p:txBody>
          <a:bodyPr/>
          <a:lstStyle/>
          <a:p>
            <a:pPr marL="0" indent="0">
              <a:buNone/>
            </a:pPr>
            <a:r>
              <a:rPr lang="en-CA" b="1" dirty="0" smtClean="0"/>
              <a:t>FALSE</a:t>
            </a:r>
          </a:p>
          <a:p>
            <a:pPr marL="0" indent="0">
              <a:buNone/>
            </a:pPr>
            <a:endParaRPr lang="en-CA" b="1" dirty="0"/>
          </a:p>
          <a:p>
            <a:pPr marL="0" indent="0">
              <a:buNone/>
            </a:pPr>
            <a:r>
              <a:rPr lang="en-CA" dirty="0" smtClean="0"/>
              <a:t>While </a:t>
            </a:r>
            <a:r>
              <a:rPr lang="en-CA" dirty="0"/>
              <a:t>they are both barrier methods, only condoms provide protection against pregnancy and </a:t>
            </a:r>
            <a:r>
              <a:rPr lang="en-CA" dirty="0" smtClean="0"/>
              <a:t>STI</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14</a:t>
            </a:fld>
            <a:endParaRPr lang="en-CA" dirty="0"/>
          </a:p>
        </p:txBody>
      </p:sp>
    </p:spTree>
    <p:extLst>
      <p:ext uri="{BB962C8B-B14F-4D97-AF65-F5344CB8AC3E}">
        <p14:creationId xmlns:p14="http://schemas.microsoft.com/office/powerpoint/2010/main" val="1703396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CA" sz="3600" b="1" dirty="0" smtClean="0"/>
              <a:t>9.      </a:t>
            </a:r>
            <a:r>
              <a:rPr lang="en-CA" sz="3600" b="1" dirty="0"/>
              <a:t>A </a:t>
            </a:r>
            <a:r>
              <a:rPr lang="en-CA" sz="3600" b="1" dirty="0" smtClean="0"/>
              <a:t>healthcare professional must </a:t>
            </a:r>
            <a:r>
              <a:rPr lang="en-CA" sz="3600" b="1" dirty="0"/>
              <a:t>prescribe the </a:t>
            </a:r>
            <a:r>
              <a:rPr lang="en-CA" sz="3600" b="1" dirty="0" smtClean="0"/>
              <a:t>pill </a:t>
            </a:r>
            <a:r>
              <a:rPr lang="en-CA" dirty="0"/>
              <a:t/>
            </a:r>
            <a:br>
              <a:rPr lang="en-CA" dirty="0"/>
            </a:br>
            <a:endParaRPr lang="en-CA" dirty="0"/>
          </a:p>
        </p:txBody>
      </p:sp>
      <p:sp>
        <p:nvSpPr>
          <p:cNvPr id="3" name="Content Placeholder 2"/>
          <p:cNvSpPr>
            <a:spLocks noGrp="1"/>
          </p:cNvSpPr>
          <p:nvPr>
            <p:ph idx="1"/>
          </p:nvPr>
        </p:nvSpPr>
        <p:spPr>
          <a:xfrm>
            <a:off x="323528" y="2204864"/>
            <a:ext cx="8229600" cy="4525963"/>
          </a:xfrm>
        </p:spPr>
        <p:txBody>
          <a:bodyPr/>
          <a:lstStyle/>
          <a:p>
            <a:pPr marL="0" indent="0">
              <a:buNone/>
            </a:pPr>
            <a:r>
              <a:rPr lang="en-CA" b="1" dirty="0" smtClean="0"/>
              <a:t>TRUE</a:t>
            </a:r>
          </a:p>
          <a:p>
            <a:pPr marL="0" indent="0">
              <a:buNone/>
            </a:pPr>
            <a:endParaRPr lang="en-CA" b="1" dirty="0"/>
          </a:p>
          <a:p>
            <a:pPr marL="0" indent="0">
              <a:buNone/>
            </a:pPr>
            <a:r>
              <a:rPr lang="en-CA" dirty="0" smtClean="0"/>
              <a:t>Prescriptions </a:t>
            </a:r>
            <a:r>
              <a:rPr lang="en-CA" dirty="0"/>
              <a:t>can be written </a:t>
            </a:r>
            <a:r>
              <a:rPr lang="en-CA" dirty="0" smtClean="0"/>
              <a:t>by:</a:t>
            </a:r>
          </a:p>
          <a:p>
            <a:pPr lvl="1">
              <a:buFont typeface="Wingdings" panose="05000000000000000000" pitchFamily="2" charset="2"/>
              <a:buChar char="ü"/>
            </a:pPr>
            <a:r>
              <a:rPr lang="en-CA" dirty="0" smtClean="0"/>
              <a:t> </a:t>
            </a:r>
            <a:r>
              <a:rPr lang="en-CA" dirty="0"/>
              <a:t>a family </a:t>
            </a:r>
            <a:r>
              <a:rPr lang="en-CA" dirty="0" smtClean="0"/>
              <a:t>doctor</a:t>
            </a:r>
          </a:p>
          <a:p>
            <a:pPr lvl="1">
              <a:buFont typeface="Wingdings" panose="05000000000000000000" pitchFamily="2" charset="2"/>
              <a:buChar char="ü"/>
            </a:pPr>
            <a:r>
              <a:rPr lang="en-CA" dirty="0" smtClean="0"/>
              <a:t>a doctor or nurse practitioner at a walk in clinic</a:t>
            </a:r>
          </a:p>
          <a:p>
            <a:pPr lvl="1">
              <a:buFont typeface="Wingdings" panose="05000000000000000000" pitchFamily="2" charset="2"/>
              <a:buChar char="ü"/>
            </a:pPr>
            <a:r>
              <a:rPr lang="en-CA" dirty="0" smtClean="0"/>
              <a:t>a doctor or nurse practitioner </a:t>
            </a:r>
            <a:r>
              <a:rPr lang="en-CA" dirty="0"/>
              <a:t>at a Sexual </a:t>
            </a:r>
            <a:r>
              <a:rPr lang="en-CA" dirty="0" smtClean="0"/>
              <a:t>Health Clinic</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15</a:t>
            </a:fld>
            <a:endParaRPr lang="en-CA" dirty="0"/>
          </a:p>
        </p:txBody>
      </p:sp>
    </p:spTree>
    <p:extLst>
      <p:ext uri="{BB962C8B-B14F-4D97-AF65-F5344CB8AC3E}">
        <p14:creationId xmlns:p14="http://schemas.microsoft.com/office/powerpoint/2010/main" val="1772802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Autofit/>
          </a:bodyPr>
          <a:lstStyle/>
          <a:p>
            <a:r>
              <a:rPr lang="en-CA" sz="3200" b="1" dirty="0" smtClean="0"/>
              <a:t>10.     The </a:t>
            </a:r>
            <a:r>
              <a:rPr lang="en-CA" sz="3200" b="1" dirty="0"/>
              <a:t>most effective contraceptive method for preventing the spread of sexually transmitted infections is a </a:t>
            </a:r>
            <a:r>
              <a:rPr lang="en-CA" sz="3200" b="1" dirty="0" smtClean="0"/>
              <a:t>condom</a:t>
            </a:r>
            <a:r>
              <a:rPr lang="en-CA" sz="3200" dirty="0"/>
              <a:t/>
            </a:r>
            <a:br>
              <a:rPr lang="en-CA" sz="3200" dirty="0"/>
            </a:br>
            <a:endParaRPr lang="en-CA" sz="3200" dirty="0"/>
          </a:p>
        </p:txBody>
      </p:sp>
      <p:sp>
        <p:nvSpPr>
          <p:cNvPr id="3" name="Content Placeholder 2"/>
          <p:cNvSpPr>
            <a:spLocks noGrp="1"/>
          </p:cNvSpPr>
          <p:nvPr>
            <p:ph idx="1"/>
          </p:nvPr>
        </p:nvSpPr>
        <p:spPr/>
        <p:txBody>
          <a:bodyPr>
            <a:normAutofit/>
          </a:bodyPr>
          <a:lstStyle/>
          <a:p>
            <a:pPr marL="0" indent="0">
              <a:buNone/>
            </a:pPr>
            <a:r>
              <a:rPr lang="en-CA" b="1" dirty="0" smtClean="0"/>
              <a:t>FALSE</a:t>
            </a:r>
          </a:p>
          <a:p>
            <a:pPr marL="0" indent="0">
              <a:buNone/>
            </a:pPr>
            <a:endParaRPr lang="en-CA" b="1" dirty="0" smtClean="0"/>
          </a:p>
          <a:p>
            <a:pPr marL="0" indent="0">
              <a:buNone/>
            </a:pPr>
            <a:r>
              <a:rPr lang="en-CA" dirty="0" smtClean="0"/>
              <a:t>Abstinence </a:t>
            </a:r>
            <a:r>
              <a:rPr lang="en-CA" dirty="0"/>
              <a:t>is the only 100% effective method for preventing the spread and transmission of </a:t>
            </a:r>
            <a:r>
              <a:rPr lang="en-CA" dirty="0" smtClean="0"/>
              <a:t>STI</a:t>
            </a:r>
          </a:p>
          <a:p>
            <a:pPr marL="0" indent="0">
              <a:buNone/>
            </a:pPr>
            <a:r>
              <a:rPr lang="en-CA" dirty="0" smtClean="0"/>
              <a:t> </a:t>
            </a: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16</a:t>
            </a:fld>
            <a:endParaRPr lang="en-CA" dirty="0"/>
          </a:p>
        </p:txBody>
      </p:sp>
    </p:spTree>
    <p:extLst>
      <p:ext uri="{BB962C8B-B14F-4D97-AF65-F5344CB8AC3E}">
        <p14:creationId xmlns:p14="http://schemas.microsoft.com/office/powerpoint/2010/main" val="36368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200" b="1" dirty="0" smtClean="0"/>
              <a:t> 11.     On </a:t>
            </a:r>
            <a:r>
              <a:rPr lang="en-CA" sz="3200" b="1" dirty="0"/>
              <a:t>average, pregnancy in teens results in more health problems than taking the </a:t>
            </a:r>
            <a:r>
              <a:rPr lang="en-CA" sz="3200" b="1" dirty="0" smtClean="0"/>
              <a:t>pill </a:t>
            </a:r>
            <a:r>
              <a:rPr lang="en-CA" sz="3200" dirty="0"/>
              <a:t/>
            </a:r>
            <a:br>
              <a:rPr lang="en-CA" sz="3200" dirty="0"/>
            </a:br>
            <a:endParaRPr lang="en-CA" sz="3200" dirty="0"/>
          </a:p>
        </p:txBody>
      </p:sp>
      <p:sp>
        <p:nvSpPr>
          <p:cNvPr id="3" name="Content Placeholder 2"/>
          <p:cNvSpPr>
            <a:spLocks noGrp="1"/>
          </p:cNvSpPr>
          <p:nvPr>
            <p:ph idx="1"/>
          </p:nvPr>
        </p:nvSpPr>
        <p:spPr/>
        <p:txBody>
          <a:bodyPr>
            <a:normAutofit fontScale="92500" lnSpcReduction="20000"/>
          </a:bodyPr>
          <a:lstStyle/>
          <a:p>
            <a:pPr marL="0" indent="0">
              <a:buNone/>
            </a:pPr>
            <a:r>
              <a:rPr lang="en-CA" b="1" dirty="0" smtClean="0"/>
              <a:t>TRUE</a:t>
            </a:r>
          </a:p>
          <a:p>
            <a:pPr marL="0" indent="0">
              <a:buNone/>
            </a:pPr>
            <a:endParaRPr lang="en-CA" dirty="0"/>
          </a:p>
          <a:p>
            <a:pPr marL="0" indent="0">
              <a:buNone/>
            </a:pPr>
            <a:r>
              <a:rPr lang="en-CA" dirty="0" smtClean="0"/>
              <a:t> </a:t>
            </a:r>
            <a:r>
              <a:rPr lang="en-CA" dirty="0"/>
              <a:t>During the first three months of pregnancy, 7 out of 10 pregnant teens do not see a doctor or go to a clinic, placing the mother’s health at </a:t>
            </a:r>
            <a:r>
              <a:rPr lang="en-CA" dirty="0" smtClean="0"/>
              <a:t>risk</a:t>
            </a:r>
          </a:p>
          <a:p>
            <a:endParaRPr lang="en-CA" dirty="0"/>
          </a:p>
          <a:p>
            <a:pPr marL="0" indent="0">
              <a:buNone/>
            </a:pPr>
            <a:r>
              <a:rPr lang="en-CA" dirty="0" smtClean="0"/>
              <a:t> </a:t>
            </a:r>
            <a:r>
              <a:rPr lang="en-CA" dirty="0"/>
              <a:t>T</a:t>
            </a:r>
            <a:r>
              <a:rPr lang="en-CA" dirty="0" smtClean="0"/>
              <a:t>een </a:t>
            </a:r>
            <a:r>
              <a:rPr lang="en-CA" dirty="0"/>
              <a:t>mothers are at increased risk for low birth weight and pre-term infants, as well as infant </a:t>
            </a:r>
            <a:r>
              <a:rPr lang="en-CA" dirty="0" smtClean="0"/>
              <a:t>death </a:t>
            </a:r>
          </a:p>
          <a:p>
            <a:endParaRPr lang="en-CA" dirty="0"/>
          </a:p>
          <a:p>
            <a:pPr marL="0" indent="0">
              <a:buNone/>
            </a:pPr>
            <a:r>
              <a:rPr lang="en-CA" dirty="0" smtClean="0"/>
              <a:t> </a:t>
            </a: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17</a:t>
            </a:fld>
            <a:endParaRPr lang="en-CA" dirty="0"/>
          </a:p>
        </p:txBody>
      </p:sp>
    </p:spTree>
    <p:extLst>
      <p:ext uri="{BB962C8B-B14F-4D97-AF65-F5344CB8AC3E}">
        <p14:creationId xmlns:p14="http://schemas.microsoft.com/office/powerpoint/2010/main" val="2722143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3600" b="1" dirty="0" smtClean="0"/>
              <a:t> 12.     After </a:t>
            </a:r>
            <a:r>
              <a:rPr lang="en-CA" sz="3600" b="1" dirty="0"/>
              <a:t>ejaculation, sperm may live longer than 48 </a:t>
            </a:r>
            <a:r>
              <a:rPr lang="en-CA" sz="3600" b="1" dirty="0" smtClean="0"/>
              <a:t>hours</a:t>
            </a:r>
            <a:r>
              <a:rPr lang="en-CA" dirty="0"/>
              <a:t/>
            </a:r>
            <a:br>
              <a:rPr lang="en-CA" dirty="0"/>
            </a:br>
            <a:endParaRPr lang="en-CA" dirty="0"/>
          </a:p>
        </p:txBody>
      </p:sp>
      <p:sp>
        <p:nvSpPr>
          <p:cNvPr id="3" name="Content Placeholder 2"/>
          <p:cNvSpPr>
            <a:spLocks noGrp="1"/>
          </p:cNvSpPr>
          <p:nvPr>
            <p:ph idx="1"/>
          </p:nvPr>
        </p:nvSpPr>
        <p:spPr/>
        <p:txBody>
          <a:bodyPr/>
          <a:lstStyle/>
          <a:p>
            <a:pPr marL="0" indent="0">
              <a:buNone/>
            </a:pPr>
            <a:r>
              <a:rPr lang="en-CA" b="1" dirty="0" smtClean="0"/>
              <a:t>TRUE</a:t>
            </a:r>
          </a:p>
          <a:p>
            <a:pPr marL="0" indent="0">
              <a:buNone/>
            </a:pPr>
            <a:endParaRPr lang="en-CA" b="1" dirty="0"/>
          </a:p>
          <a:p>
            <a:pPr marL="0" indent="0">
              <a:buNone/>
            </a:pPr>
            <a:r>
              <a:rPr lang="en-CA" dirty="0" smtClean="0"/>
              <a:t>Sperm </a:t>
            </a:r>
            <a:r>
              <a:rPr lang="en-CA" dirty="0"/>
              <a:t>can live 3 to 5 days after </a:t>
            </a:r>
            <a:r>
              <a:rPr lang="en-CA" dirty="0" smtClean="0"/>
              <a:t>ejaculation</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18</a:t>
            </a:fld>
            <a:endParaRPr lang="en-CA" dirty="0"/>
          </a:p>
        </p:txBody>
      </p:sp>
    </p:spTree>
    <p:extLst>
      <p:ext uri="{BB962C8B-B14F-4D97-AF65-F5344CB8AC3E}">
        <p14:creationId xmlns:p14="http://schemas.microsoft.com/office/powerpoint/2010/main" val="4201417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46250"/>
          </a:xfrm>
        </p:spPr>
        <p:txBody>
          <a:bodyPr>
            <a:noAutofit/>
          </a:bodyPr>
          <a:lstStyle/>
          <a:p>
            <a:r>
              <a:rPr lang="en-CA" sz="3200" b="1" dirty="0" smtClean="0"/>
              <a:t>13.      </a:t>
            </a:r>
            <a:r>
              <a:rPr lang="en-CA" sz="3200" b="1" dirty="0"/>
              <a:t>If a woman missed taking the pill, she should use some other form of contraceptive, like a condom for the rest of that month with the </a:t>
            </a:r>
            <a:r>
              <a:rPr lang="en-CA" sz="3200" b="1" dirty="0" smtClean="0"/>
              <a:t>pill</a:t>
            </a:r>
            <a:r>
              <a:rPr lang="en-CA" sz="3200" dirty="0"/>
              <a:t/>
            </a:r>
            <a:br>
              <a:rPr lang="en-CA" sz="3200" dirty="0"/>
            </a:br>
            <a:endParaRPr lang="en-CA" sz="3200" dirty="0"/>
          </a:p>
        </p:txBody>
      </p:sp>
      <p:sp>
        <p:nvSpPr>
          <p:cNvPr id="3" name="Content Placeholder 2"/>
          <p:cNvSpPr>
            <a:spLocks noGrp="1"/>
          </p:cNvSpPr>
          <p:nvPr>
            <p:ph idx="1"/>
          </p:nvPr>
        </p:nvSpPr>
        <p:spPr>
          <a:xfrm>
            <a:off x="457200" y="2348880"/>
            <a:ext cx="8229600" cy="3777283"/>
          </a:xfrm>
        </p:spPr>
        <p:txBody>
          <a:bodyPr>
            <a:normAutofit fontScale="85000" lnSpcReduction="10000"/>
          </a:bodyPr>
          <a:lstStyle/>
          <a:p>
            <a:pPr marL="0" indent="0">
              <a:buNone/>
            </a:pPr>
            <a:r>
              <a:rPr lang="en-CA" b="1" dirty="0" smtClean="0"/>
              <a:t>TRUE</a:t>
            </a:r>
          </a:p>
          <a:p>
            <a:pPr marL="0" indent="0">
              <a:buNone/>
            </a:pPr>
            <a:endParaRPr lang="en-CA" b="1" dirty="0" smtClean="0"/>
          </a:p>
          <a:p>
            <a:pPr marL="0" indent="0">
              <a:buNone/>
            </a:pPr>
            <a:r>
              <a:rPr lang="en-CA" dirty="0" smtClean="0"/>
              <a:t>Missing </a:t>
            </a:r>
            <a:r>
              <a:rPr lang="en-CA" dirty="0"/>
              <a:t>any hormone pills, may increase your risk of </a:t>
            </a:r>
            <a:r>
              <a:rPr lang="en-CA" dirty="0" smtClean="0"/>
              <a:t>pregnancy </a:t>
            </a:r>
          </a:p>
          <a:p>
            <a:pPr marL="0" indent="0">
              <a:buNone/>
            </a:pPr>
            <a:endParaRPr lang="en-CA" dirty="0"/>
          </a:p>
          <a:p>
            <a:pPr marL="0" indent="0">
              <a:buNone/>
            </a:pPr>
            <a:r>
              <a:rPr lang="en-CA" dirty="0" smtClean="0"/>
              <a:t>Call </a:t>
            </a:r>
            <a:r>
              <a:rPr lang="en-CA" dirty="0"/>
              <a:t>your healthcare provider for instructions and use a backup method of birth control (such as condoms) and think about getting Emergency Contraception (EC) if you have had unprotected sex in the last 5 </a:t>
            </a:r>
            <a:r>
              <a:rPr lang="en-CA" dirty="0" smtClean="0"/>
              <a:t>days</a:t>
            </a: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19</a:t>
            </a:fld>
            <a:endParaRPr lang="en-CA" dirty="0"/>
          </a:p>
        </p:txBody>
      </p:sp>
    </p:spTree>
    <p:extLst>
      <p:ext uri="{BB962C8B-B14F-4D97-AF65-F5344CB8AC3E}">
        <p14:creationId xmlns:p14="http://schemas.microsoft.com/office/powerpoint/2010/main" val="3736432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Lesson Content</a:t>
            </a:r>
            <a:endParaRPr lang="en-CA" dirty="0"/>
          </a:p>
        </p:txBody>
      </p:sp>
      <p:sp>
        <p:nvSpPr>
          <p:cNvPr id="3" name="Content Placeholder 2"/>
          <p:cNvSpPr>
            <a:spLocks noGrp="1"/>
          </p:cNvSpPr>
          <p:nvPr>
            <p:ph idx="1"/>
          </p:nvPr>
        </p:nvSpPr>
        <p:spPr/>
        <p:txBody>
          <a:bodyPr>
            <a:normAutofit fontScale="85000" lnSpcReduction="20000"/>
          </a:bodyPr>
          <a:lstStyle/>
          <a:p>
            <a:r>
              <a:rPr lang="en-CA" dirty="0" smtClean="0"/>
              <a:t>Examine aspects of healthy sexuality and responsible sexual behaviour.</a:t>
            </a:r>
          </a:p>
          <a:p>
            <a:endParaRPr lang="en-CA" dirty="0" smtClean="0"/>
          </a:p>
          <a:p>
            <a:r>
              <a:rPr lang="en-CA" dirty="0" smtClean="0"/>
              <a:t>Identify </a:t>
            </a:r>
            <a:r>
              <a:rPr lang="en-CA" dirty="0"/>
              <a:t>and describe </a:t>
            </a:r>
            <a:r>
              <a:rPr lang="en-CA" dirty="0" smtClean="0"/>
              <a:t>types </a:t>
            </a:r>
            <a:r>
              <a:rPr lang="en-CA" dirty="0"/>
              <a:t>of </a:t>
            </a:r>
            <a:r>
              <a:rPr lang="en-CA" dirty="0" smtClean="0"/>
              <a:t>contraceptives.</a:t>
            </a:r>
          </a:p>
          <a:p>
            <a:endParaRPr lang="en-CA" dirty="0" smtClean="0"/>
          </a:p>
          <a:p>
            <a:r>
              <a:rPr lang="en-CA" dirty="0" smtClean="0"/>
              <a:t>Describe the effectiveness of methods of birth control in preventing </a:t>
            </a:r>
            <a:r>
              <a:rPr lang="en-CA" dirty="0"/>
              <a:t>pregnancies and sexually transmitted </a:t>
            </a:r>
            <a:r>
              <a:rPr lang="en-CA" dirty="0" smtClean="0"/>
              <a:t>infections.</a:t>
            </a:r>
          </a:p>
          <a:p>
            <a:endParaRPr lang="en-CA" dirty="0" smtClean="0"/>
          </a:p>
          <a:p>
            <a:r>
              <a:rPr lang="en-CA" dirty="0"/>
              <a:t>Identify sources and information where students can go to get support on contraceptive methods. </a:t>
            </a:r>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2</a:t>
            </a:fld>
            <a:endParaRPr lang="en-CA" dirty="0"/>
          </a:p>
        </p:txBody>
      </p:sp>
    </p:spTree>
    <p:extLst>
      <p:ext uri="{BB962C8B-B14F-4D97-AF65-F5344CB8AC3E}">
        <p14:creationId xmlns:p14="http://schemas.microsoft.com/office/powerpoint/2010/main" val="18414710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200" b="1" dirty="0" smtClean="0"/>
              <a:t> 14.     A </a:t>
            </a:r>
            <a:r>
              <a:rPr lang="en-CA" sz="3200" b="1" dirty="0"/>
              <a:t>woman is safe from pregnancy if sexual intercourse occurs during </a:t>
            </a:r>
            <a:r>
              <a:rPr lang="en-CA" sz="3200" b="1" dirty="0" smtClean="0"/>
              <a:t>menstruation </a:t>
            </a:r>
            <a:r>
              <a:rPr lang="en-CA" sz="3200" dirty="0"/>
              <a:t/>
            </a:r>
            <a:br>
              <a:rPr lang="en-CA" sz="3200" dirty="0"/>
            </a:br>
            <a:endParaRPr lang="en-CA" sz="3200" dirty="0"/>
          </a:p>
        </p:txBody>
      </p:sp>
      <p:sp>
        <p:nvSpPr>
          <p:cNvPr id="3" name="Content Placeholder 2"/>
          <p:cNvSpPr>
            <a:spLocks noGrp="1"/>
          </p:cNvSpPr>
          <p:nvPr>
            <p:ph idx="1"/>
          </p:nvPr>
        </p:nvSpPr>
        <p:spPr/>
        <p:txBody>
          <a:bodyPr>
            <a:normAutofit/>
          </a:bodyPr>
          <a:lstStyle/>
          <a:p>
            <a:pPr marL="0" indent="0">
              <a:buNone/>
            </a:pPr>
            <a:r>
              <a:rPr lang="en-CA" b="1" dirty="0" smtClean="0"/>
              <a:t>FALSE</a:t>
            </a:r>
          </a:p>
          <a:p>
            <a:pPr marL="0" indent="0">
              <a:buNone/>
            </a:pPr>
            <a:endParaRPr lang="en-CA" b="1" dirty="0" smtClean="0"/>
          </a:p>
          <a:p>
            <a:pPr marL="0" indent="0">
              <a:buNone/>
            </a:pPr>
            <a:r>
              <a:rPr lang="en-CA" dirty="0" smtClean="0"/>
              <a:t>There </a:t>
            </a:r>
            <a:r>
              <a:rPr lang="en-CA" dirty="0"/>
              <a:t>is no safe time for intercourse in order to prevent a </a:t>
            </a:r>
            <a:r>
              <a:rPr lang="en-CA" dirty="0" smtClean="0"/>
              <a:t>pregnancy</a:t>
            </a:r>
            <a:endParaRPr lang="en-CA" dirty="0"/>
          </a:p>
          <a:p>
            <a:pPr marL="0" indent="0">
              <a:buNone/>
            </a:pPr>
            <a:endParaRPr lang="en-CA" dirty="0" smtClean="0"/>
          </a:p>
          <a:p>
            <a:pPr marL="0" indent="0">
              <a:buNone/>
            </a:pPr>
            <a:r>
              <a:rPr lang="en-CA" dirty="0" smtClean="0"/>
              <a:t>Every </a:t>
            </a:r>
            <a:r>
              <a:rPr lang="en-CA" dirty="0"/>
              <a:t>woman’s cycle is different and ovulation can occur at any time during the menstrual </a:t>
            </a:r>
            <a:r>
              <a:rPr lang="en-CA" dirty="0" smtClean="0"/>
              <a:t>cycle</a:t>
            </a:r>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20</a:t>
            </a:fld>
            <a:endParaRPr lang="en-CA" dirty="0"/>
          </a:p>
        </p:txBody>
      </p:sp>
    </p:spTree>
    <p:extLst>
      <p:ext uri="{BB962C8B-B14F-4D97-AF65-F5344CB8AC3E}">
        <p14:creationId xmlns:p14="http://schemas.microsoft.com/office/powerpoint/2010/main" val="38587229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Contraceptive Methods</a:t>
            </a:r>
            <a:endParaRPr lang="en-CA" dirty="0"/>
          </a:p>
        </p:txBody>
      </p:sp>
      <p:graphicFrame>
        <p:nvGraphicFramePr>
          <p:cNvPr id="4" name="Content Placeholder 3" descr="details of contraception Method categories"/>
          <p:cNvGraphicFramePr>
            <a:graphicFrameLocks noGrp="1"/>
          </p:cNvGraphicFramePr>
          <p:nvPr>
            <p:ph idx="1"/>
            <p:extLst>
              <p:ext uri="{D42A27DB-BD31-4B8C-83A1-F6EECF244321}">
                <p14:modId xmlns:p14="http://schemas.microsoft.com/office/powerpoint/2010/main" val="2207035891"/>
              </p:ext>
            </p:extLst>
          </p:nvPr>
        </p:nvGraphicFramePr>
        <p:xfrm>
          <a:off x="899594" y="1117849"/>
          <a:ext cx="7581527" cy="420624"/>
        </p:xfrm>
        <a:graphic>
          <a:graphicData uri="http://schemas.openxmlformats.org/drawingml/2006/table">
            <a:tbl>
              <a:tblPr firstRow="1" firstCol="1" bandRow="1">
                <a:tableStyleId>{5C22544A-7EE6-4342-B048-85BDC9FD1C3A}</a:tableStyleId>
              </a:tblPr>
              <a:tblGrid>
                <a:gridCol w="657767"/>
                <a:gridCol w="1384752"/>
                <a:gridCol w="1384752"/>
                <a:gridCol w="1384752"/>
                <a:gridCol w="1384752"/>
                <a:gridCol w="1384752"/>
              </a:tblGrid>
              <a:tr h="269713">
                <a:tc>
                  <a:txBody>
                    <a:bodyPr/>
                    <a:lstStyle/>
                    <a:p>
                      <a:pPr>
                        <a:lnSpc>
                          <a:spcPct val="115000"/>
                        </a:lnSpc>
                        <a:spcAft>
                          <a:spcPts val="0"/>
                        </a:spcAft>
                      </a:pPr>
                      <a:r>
                        <a:rPr lang="en-CA" sz="1200" dirty="0">
                          <a:effectLst/>
                        </a:rPr>
                        <a:t>Method</a:t>
                      </a:r>
                      <a:endParaRPr lang="en-CA" sz="1100" dirty="0">
                        <a:solidFill>
                          <a:srgbClr val="000000"/>
                        </a:solidFill>
                        <a:effectLst/>
                        <a:latin typeface="Calibri"/>
                        <a:ea typeface="Calibri"/>
                        <a:cs typeface="Times New Roman"/>
                      </a:endParaRPr>
                    </a:p>
                  </a:txBody>
                  <a:tcPr marL="67456" marR="67456" marT="0" marB="0"/>
                </a:tc>
                <a:tc>
                  <a:txBody>
                    <a:bodyPr/>
                    <a:lstStyle/>
                    <a:p>
                      <a:pPr>
                        <a:lnSpc>
                          <a:spcPct val="115000"/>
                        </a:lnSpc>
                        <a:spcAft>
                          <a:spcPts val="0"/>
                        </a:spcAft>
                      </a:pPr>
                      <a:r>
                        <a:rPr lang="en-CA" sz="1200" dirty="0">
                          <a:effectLst/>
                        </a:rPr>
                        <a:t>Effectiveness </a:t>
                      </a:r>
                      <a:endParaRPr lang="en-CA" sz="1100" dirty="0">
                        <a:solidFill>
                          <a:srgbClr val="000000"/>
                        </a:solidFill>
                        <a:effectLst/>
                        <a:latin typeface="Calibri"/>
                        <a:ea typeface="Calibri"/>
                        <a:cs typeface="Times New Roman"/>
                      </a:endParaRPr>
                    </a:p>
                  </a:txBody>
                  <a:tcPr marL="67456" marR="67456" marT="0" marB="0"/>
                </a:tc>
                <a:tc>
                  <a:txBody>
                    <a:bodyPr/>
                    <a:lstStyle/>
                    <a:p>
                      <a:pPr>
                        <a:lnSpc>
                          <a:spcPct val="115000"/>
                        </a:lnSpc>
                        <a:spcAft>
                          <a:spcPts val="0"/>
                        </a:spcAft>
                      </a:pPr>
                      <a:r>
                        <a:rPr lang="en-CA" sz="1200" dirty="0">
                          <a:effectLst/>
                        </a:rPr>
                        <a:t>Bacterial STI</a:t>
                      </a:r>
                      <a:endParaRPr lang="en-CA" sz="1100" dirty="0">
                        <a:solidFill>
                          <a:srgbClr val="000000"/>
                        </a:solidFill>
                        <a:effectLst/>
                        <a:latin typeface="Calibri"/>
                        <a:ea typeface="Calibri"/>
                        <a:cs typeface="Times New Roman"/>
                      </a:endParaRPr>
                    </a:p>
                  </a:txBody>
                  <a:tcPr marL="67456" marR="67456" marT="0" marB="0"/>
                </a:tc>
                <a:tc>
                  <a:txBody>
                    <a:bodyPr/>
                    <a:lstStyle/>
                    <a:p>
                      <a:pPr>
                        <a:lnSpc>
                          <a:spcPct val="115000"/>
                        </a:lnSpc>
                        <a:spcAft>
                          <a:spcPts val="0"/>
                        </a:spcAft>
                      </a:pPr>
                      <a:r>
                        <a:rPr lang="en-CA" sz="1200" dirty="0">
                          <a:effectLst/>
                        </a:rPr>
                        <a:t>Viral STI</a:t>
                      </a:r>
                      <a:endParaRPr lang="en-CA" sz="1100" dirty="0">
                        <a:solidFill>
                          <a:srgbClr val="000000"/>
                        </a:solidFill>
                        <a:effectLst/>
                        <a:latin typeface="Calibri"/>
                        <a:ea typeface="Calibri"/>
                        <a:cs typeface="Times New Roman"/>
                      </a:endParaRPr>
                    </a:p>
                  </a:txBody>
                  <a:tcPr marL="67456" marR="67456" marT="0" marB="0"/>
                </a:tc>
                <a:tc>
                  <a:txBody>
                    <a:bodyPr/>
                    <a:lstStyle/>
                    <a:p>
                      <a:pPr>
                        <a:lnSpc>
                          <a:spcPct val="115000"/>
                        </a:lnSpc>
                        <a:spcAft>
                          <a:spcPts val="0"/>
                        </a:spcAft>
                      </a:pPr>
                      <a:r>
                        <a:rPr lang="en-CA" sz="1200" dirty="0">
                          <a:effectLst/>
                        </a:rPr>
                        <a:t>Do you need a prescription?</a:t>
                      </a:r>
                      <a:endParaRPr lang="en-CA" sz="1100" dirty="0">
                        <a:solidFill>
                          <a:srgbClr val="000000"/>
                        </a:solidFill>
                        <a:effectLst/>
                        <a:latin typeface="Calibri"/>
                        <a:ea typeface="Calibri"/>
                        <a:cs typeface="Times New Roman"/>
                      </a:endParaRPr>
                    </a:p>
                  </a:txBody>
                  <a:tcPr marL="67456" marR="67456" marT="0" marB="0"/>
                </a:tc>
                <a:tc>
                  <a:txBody>
                    <a:bodyPr/>
                    <a:lstStyle/>
                    <a:p>
                      <a:pPr>
                        <a:lnSpc>
                          <a:spcPct val="115000"/>
                        </a:lnSpc>
                        <a:spcAft>
                          <a:spcPts val="0"/>
                        </a:spcAft>
                      </a:pPr>
                      <a:r>
                        <a:rPr lang="en-CA" sz="1200" dirty="0">
                          <a:effectLst/>
                        </a:rPr>
                        <a:t>Where can you get this method?</a:t>
                      </a:r>
                      <a:endParaRPr lang="en-CA" sz="1100" dirty="0">
                        <a:solidFill>
                          <a:srgbClr val="000000"/>
                        </a:solidFill>
                        <a:effectLst/>
                        <a:latin typeface="Calibri"/>
                        <a:ea typeface="Calibri"/>
                        <a:cs typeface="Times New Roman"/>
                      </a:endParaRPr>
                    </a:p>
                  </a:txBody>
                  <a:tcPr marL="67456" marR="67456" marT="0" marB="0"/>
                </a:tc>
              </a:tr>
            </a:tbl>
          </a:graphicData>
        </a:graphic>
      </p:graphicFrame>
      <p:graphicFrame>
        <p:nvGraphicFramePr>
          <p:cNvPr id="5" name="Table 4" descr="chart of contraception methods with space for details"/>
          <p:cNvGraphicFramePr>
            <a:graphicFrameLocks noGrp="1"/>
          </p:cNvGraphicFramePr>
          <p:nvPr>
            <p:extLst>
              <p:ext uri="{D42A27DB-BD31-4B8C-83A1-F6EECF244321}">
                <p14:modId xmlns:p14="http://schemas.microsoft.com/office/powerpoint/2010/main" val="3555785321"/>
              </p:ext>
            </p:extLst>
          </p:nvPr>
        </p:nvGraphicFramePr>
        <p:xfrm>
          <a:off x="1064442" y="1600200"/>
          <a:ext cx="7015116" cy="4525963"/>
        </p:xfrm>
        <a:graphic>
          <a:graphicData uri="http://schemas.openxmlformats.org/drawingml/2006/table">
            <a:tbl>
              <a:tblPr firstRow="1" firstCol="1" bandRow="1">
                <a:tableStyleId>{5C22544A-7EE6-4342-B048-85BDC9FD1C3A}</a:tableStyleId>
              </a:tblPr>
              <a:tblGrid>
                <a:gridCol w="1169186"/>
                <a:gridCol w="1169186"/>
                <a:gridCol w="1169186"/>
                <a:gridCol w="1169186"/>
                <a:gridCol w="1169186"/>
                <a:gridCol w="1169186"/>
              </a:tblGrid>
              <a:tr h="323283">
                <a:tc>
                  <a:txBody>
                    <a:bodyPr/>
                    <a:lstStyle/>
                    <a:p>
                      <a:pPr>
                        <a:lnSpc>
                          <a:spcPct val="115000"/>
                        </a:lnSpc>
                        <a:spcAft>
                          <a:spcPts val="0"/>
                        </a:spcAft>
                      </a:pPr>
                      <a:r>
                        <a:rPr lang="en-CA" sz="900" dirty="0">
                          <a:effectLst/>
                        </a:rPr>
                        <a:t>Abstinence</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a:effectLst/>
                        </a:rPr>
                        <a:t>Birth control Pill</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err="1" smtClean="0">
                          <a:effectLst/>
                        </a:rPr>
                        <a:t>Evra</a:t>
                      </a:r>
                      <a:r>
                        <a:rPr lang="en-CA" sz="900" dirty="0" smtClean="0">
                          <a:effectLst/>
                        </a:rPr>
                        <a:t> Patch</a:t>
                      </a:r>
                      <a:endParaRPr lang="en-CA" sz="900" dirty="0">
                        <a:effectLst/>
                      </a:endParaRP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err="1" smtClean="0">
                          <a:effectLst/>
                        </a:rPr>
                        <a:t>Depo</a:t>
                      </a:r>
                      <a:r>
                        <a:rPr lang="en-CA" sz="900" dirty="0" smtClean="0">
                          <a:effectLst/>
                        </a:rPr>
                        <a:t> Provera </a:t>
                      </a:r>
                      <a:endParaRPr lang="en-CA" sz="900" dirty="0">
                        <a:effectLst/>
                      </a:endParaRP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err="1" smtClean="0">
                          <a:effectLst/>
                        </a:rPr>
                        <a:t>Nuva</a:t>
                      </a:r>
                      <a:r>
                        <a:rPr lang="en-CA" sz="900" dirty="0" smtClean="0">
                          <a:effectLst/>
                        </a:rPr>
                        <a:t> Ring</a:t>
                      </a:r>
                      <a:endParaRPr lang="en-CA" sz="900" dirty="0">
                        <a:effectLst/>
                      </a:endParaRP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484925">
                <a:tc>
                  <a:txBody>
                    <a:bodyPr/>
                    <a:lstStyle/>
                    <a:p>
                      <a:pPr>
                        <a:lnSpc>
                          <a:spcPct val="115000"/>
                        </a:lnSpc>
                        <a:spcAft>
                          <a:spcPts val="0"/>
                        </a:spcAft>
                      </a:pPr>
                      <a:r>
                        <a:rPr lang="en-CA" sz="900" dirty="0">
                          <a:effectLst/>
                        </a:rPr>
                        <a:t>Plan B – Emergency Contraceptive pill (ECP)</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a:effectLst/>
                        </a:rPr>
                        <a:t>Female Condom</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a:effectLst/>
                        </a:rPr>
                        <a:t>Male Condom</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a:effectLst/>
                        </a:rPr>
                        <a:t>Dental Dam</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a:effectLst/>
                        </a:rPr>
                        <a:t>IUD</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484925">
                <a:tc>
                  <a:txBody>
                    <a:bodyPr/>
                    <a:lstStyle/>
                    <a:p>
                      <a:pPr>
                        <a:lnSpc>
                          <a:spcPct val="115000"/>
                        </a:lnSpc>
                        <a:spcAft>
                          <a:spcPts val="0"/>
                        </a:spcAft>
                      </a:pPr>
                      <a:r>
                        <a:rPr lang="en-CA" sz="900" dirty="0" smtClean="0">
                          <a:effectLst/>
                        </a:rPr>
                        <a:t>Spermicides- </a:t>
                      </a:r>
                      <a:r>
                        <a:rPr lang="en-CA" sz="900" dirty="0">
                          <a:effectLst/>
                        </a:rPr>
                        <a:t>Vaginal film, gels, foams, sponge</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a:effectLst/>
                        </a:rPr>
                        <a:t>Diaphragm</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r h="323283">
                <a:tc>
                  <a:txBody>
                    <a:bodyPr/>
                    <a:lstStyle/>
                    <a:p>
                      <a:pPr>
                        <a:lnSpc>
                          <a:spcPct val="115000"/>
                        </a:lnSpc>
                        <a:spcAft>
                          <a:spcPts val="0"/>
                        </a:spcAft>
                      </a:pPr>
                      <a:r>
                        <a:rPr lang="en-CA" sz="900" dirty="0" smtClean="0">
                          <a:effectLst/>
                        </a:rPr>
                        <a:t>Withdrawal</a:t>
                      </a:r>
                      <a:endParaRPr lang="en-CA" sz="900" dirty="0">
                        <a:effectLst/>
                      </a:endParaRP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7501" marR="57501" marT="0" marB="0"/>
                </a:tc>
              </a:tr>
            </a:tbl>
          </a:graphicData>
        </a:graphic>
      </p:graphicFrame>
      <p:sp>
        <p:nvSpPr>
          <p:cNvPr id="3" name="Slide Number Placeholder 2"/>
          <p:cNvSpPr>
            <a:spLocks noGrp="1"/>
          </p:cNvSpPr>
          <p:nvPr>
            <p:ph type="sldNum" sz="quarter" idx="12"/>
          </p:nvPr>
        </p:nvSpPr>
        <p:spPr/>
        <p:txBody>
          <a:bodyPr/>
          <a:lstStyle/>
          <a:p>
            <a:fld id="{390D6896-6D30-465F-B4BF-686115772308}" type="slidenum">
              <a:rPr lang="en-CA" smtClean="0"/>
              <a:t>21</a:t>
            </a:fld>
            <a:endParaRPr lang="en-CA" dirty="0"/>
          </a:p>
        </p:txBody>
      </p:sp>
    </p:spTree>
    <p:extLst>
      <p:ext uri="{BB962C8B-B14F-4D97-AF65-F5344CB8AC3E}">
        <p14:creationId xmlns:p14="http://schemas.microsoft.com/office/powerpoint/2010/main" val="36636111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a:t>What do you think is the best method of contraception? </a:t>
            </a:r>
            <a:endParaRPr lang="en-CA" dirty="0"/>
          </a:p>
        </p:txBody>
      </p:sp>
      <p:sp>
        <p:nvSpPr>
          <p:cNvPr id="3" name="Content Placeholder 2"/>
          <p:cNvSpPr>
            <a:spLocks noGrp="1"/>
          </p:cNvSpPr>
          <p:nvPr>
            <p:ph idx="1"/>
          </p:nvPr>
        </p:nvSpPr>
        <p:spPr/>
        <p:txBody>
          <a:bodyPr/>
          <a:lstStyle/>
          <a:p>
            <a:pPr lvl="0"/>
            <a:endParaRPr lang="en-CA" dirty="0" smtClean="0"/>
          </a:p>
          <a:p>
            <a:pPr lvl="0"/>
            <a:endParaRPr lang="en-CA" dirty="0"/>
          </a:p>
          <a:p>
            <a:pPr marL="0" lvl="0" indent="0">
              <a:buNone/>
            </a:pPr>
            <a:r>
              <a:rPr lang="en-CA" dirty="0"/>
              <a:t>A</a:t>
            </a:r>
            <a:r>
              <a:rPr lang="en-CA" dirty="0" smtClean="0"/>
              <a:t>bstinence </a:t>
            </a:r>
            <a:r>
              <a:rPr lang="en-CA" dirty="0"/>
              <a:t>is the only 100% effective method if used </a:t>
            </a:r>
            <a:r>
              <a:rPr lang="en-CA" dirty="0" smtClean="0"/>
              <a:t>properly</a:t>
            </a:r>
            <a:endParaRPr lang="en-CA" dirty="0"/>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22</a:t>
            </a:fld>
            <a:endParaRPr lang="en-CA" dirty="0"/>
          </a:p>
        </p:txBody>
      </p:sp>
    </p:spTree>
    <p:extLst>
      <p:ext uri="{BB962C8B-B14F-4D97-AF65-F5344CB8AC3E}">
        <p14:creationId xmlns:p14="http://schemas.microsoft.com/office/powerpoint/2010/main" val="19186517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512168"/>
          </a:xfrm>
        </p:spPr>
        <p:txBody>
          <a:bodyPr>
            <a:normAutofit fontScale="90000"/>
          </a:bodyPr>
          <a:lstStyle/>
          <a:p>
            <a:r>
              <a:rPr lang="en-CA" b="1" dirty="0"/>
              <a:t>What do you think is the best method of protecting oneself from STI?</a:t>
            </a:r>
            <a:r>
              <a:rPr lang="en-CA" dirty="0"/>
              <a:t/>
            </a:r>
            <a:br>
              <a:rPr lang="en-CA" dirty="0"/>
            </a:br>
            <a:endParaRPr lang="en-CA" dirty="0"/>
          </a:p>
        </p:txBody>
      </p:sp>
      <p:sp>
        <p:nvSpPr>
          <p:cNvPr id="3" name="Content Placeholder 2"/>
          <p:cNvSpPr>
            <a:spLocks noGrp="1"/>
          </p:cNvSpPr>
          <p:nvPr>
            <p:ph idx="1"/>
          </p:nvPr>
        </p:nvSpPr>
        <p:spPr/>
        <p:txBody>
          <a:bodyPr/>
          <a:lstStyle/>
          <a:p>
            <a:pPr lvl="0"/>
            <a:endParaRPr lang="en-CA" dirty="0" smtClean="0"/>
          </a:p>
          <a:p>
            <a:pPr marL="0" lvl="0" indent="0">
              <a:buNone/>
            </a:pPr>
            <a:r>
              <a:rPr lang="en-CA" dirty="0"/>
              <a:t>Abstinence</a:t>
            </a:r>
          </a:p>
          <a:p>
            <a:pPr lvl="0"/>
            <a:endParaRPr lang="en-CA" dirty="0" smtClean="0"/>
          </a:p>
          <a:p>
            <a:pPr marL="0" lvl="0" indent="0">
              <a:buNone/>
            </a:pPr>
            <a:r>
              <a:rPr lang="en-CA" dirty="0" smtClean="0"/>
              <a:t>If </a:t>
            </a:r>
            <a:r>
              <a:rPr lang="en-CA" dirty="0"/>
              <a:t>someone is sexually active, dual protection (the use of hormonal contraception and a condom) is the best </a:t>
            </a:r>
            <a:r>
              <a:rPr lang="en-CA" dirty="0" smtClean="0"/>
              <a:t>protection</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23</a:t>
            </a:fld>
            <a:endParaRPr lang="en-CA" dirty="0"/>
          </a:p>
        </p:txBody>
      </p:sp>
    </p:spTree>
    <p:extLst>
      <p:ext uri="{BB962C8B-B14F-4D97-AF65-F5344CB8AC3E}">
        <p14:creationId xmlns:p14="http://schemas.microsoft.com/office/powerpoint/2010/main" val="3413089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b="1" dirty="0" smtClean="0"/>
              <a:t>If a teen chooses to have sexual intercourse, what skills are they going to need?</a:t>
            </a:r>
            <a:endParaRPr lang="en-CA" sz="2800" b="1" dirty="0"/>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ü"/>
            </a:pPr>
            <a:r>
              <a:rPr lang="en-CA" dirty="0" smtClean="0"/>
              <a:t>Ability to go for STI testing</a:t>
            </a:r>
          </a:p>
          <a:p>
            <a:pPr marL="0" indent="0">
              <a:buNone/>
            </a:pPr>
            <a:endParaRPr lang="en-CA" dirty="0" smtClean="0"/>
          </a:p>
          <a:p>
            <a:pPr>
              <a:buFont typeface="Wingdings" panose="05000000000000000000" pitchFamily="2" charset="2"/>
              <a:buChar char="ü"/>
            </a:pPr>
            <a:r>
              <a:rPr lang="en-CA" dirty="0" smtClean="0"/>
              <a:t>Comfort with one’s own body</a:t>
            </a:r>
          </a:p>
          <a:p>
            <a:pPr marL="0" indent="0">
              <a:buNone/>
            </a:pPr>
            <a:endParaRPr lang="en-CA" dirty="0" smtClean="0"/>
          </a:p>
          <a:p>
            <a:pPr>
              <a:buFont typeface="Wingdings" panose="05000000000000000000" pitchFamily="2" charset="2"/>
              <a:buChar char="ü"/>
            </a:pPr>
            <a:r>
              <a:rPr lang="en-CA" dirty="0" smtClean="0"/>
              <a:t>Comfort discussing pregnancy, birth control and STI with a partner, a health care provider and other important people in one’s life</a:t>
            </a:r>
          </a:p>
          <a:p>
            <a:pPr marL="0" indent="0">
              <a:buNone/>
            </a:pPr>
            <a:endParaRPr lang="en-CA" dirty="0" smtClean="0"/>
          </a:p>
          <a:p>
            <a:pPr>
              <a:buFont typeface="Wingdings" panose="05000000000000000000" pitchFamily="2" charset="2"/>
              <a:buChar char="ü"/>
            </a:pPr>
            <a:r>
              <a:rPr lang="en-CA" dirty="0" smtClean="0"/>
              <a:t>Ability to go to a pharmacy or health/family planning clinic to access the contraceptive supplies</a:t>
            </a: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24</a:t>
            </a:fld>
            <a:endParaRPr lang="en-CA" dirty="0"/>
          </a:p>
        </p:txBody>
      </p:sp>
    </p:spTree>
    <p:extLst>
      <p:ext uri="{BB962C8B-B14F-4D97-AF65-F5344CB8AC3E}">
        <p14:creationId xmlns:p14="http://schemas.microsoft.com/office/powerpoint/2010/main" val="14302262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Remember!</a:t>
            </a:r>
            <a:endParaRPr lang="en-CA" b="1" dirty="0"/>
          </a:p>
        </p:txBody>
      </p:sp>
      <p:sp>
        <p:nvSpPr>
          <p:cNvPr id="3" name="Content Placeholder 2"/>
          <p:cNvSpPr>
            <a:spLocks noGrp="1"/>
          </p:cNvSpPr>
          <p:nvPr>
            <p:ph idx="1"/>
          </p:nvPr>
        </p:nvSpPr>
        <p:spPr/>
        <p:txBody>
          <a:bodyPr/>
          <a:lstStyle/>
          <a:p>
            <a:pPr lvl="0"/>
            <a:endParaRPr lang="en-CA" dirty="0" smtClean="0"/>
          </a:p>
          <a:p>
            <a:pPr marL="0" indent="0">
              <a:buNone/>
            </a:pPr>
            <a:endParaRPr lang="en-CA" dirty="0" smtClean="0"/>
          </a:p>
          <a:p>
            <a:pPr marL="0" indent="0">
              <a:buNone/>
            </a:pPr>
            <a:r>
              <a:rPr lang="en-CA" dirty="0" smtClean="0"/>
              <a:t>Using </a:t>
            </a:r>
            <a:r>
              <a:rPr lang="en-CA" dirty="0"/>
              <a:t>contraception is a shared </a:t>
            </a:r>
            <a:r>
              <a:rPr lang="en-CA" dirty="0" smtClean="0"/>
              <a:t>responsibility</a:t>
            </a:r>
            <a:endParaRPr lang="en-CA" dirty="0"/>
          </a:p>
          <a:p>
            <a:pPr lvl="0"/>
            <a:endParaRPr lang="en-CA" dirty="0"/>
          </a:p>
          <a:p>
            <a:pPr marL="0" lvl="0" indent="0">
              <a:buNone/>
            </a:pPr>
            <a:endParaRPr lang="en-CA" dirty="0" smtClean="0"/>
          </a:p>
          <a:p>
            <a:pPr marL="0" indent="0">
              <a:buNone/>
            </a:pPr>
            <a:endParaRPr lang="en-CA" dirty="0"/>
          </a:p>
          <a:p>
            <a:endParaRPr lang="en-CA" dirty="0" smtClean="0"/>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25</a:t>
            </a:fld>
            <a:endParaRPr lang="en-CA" dirty="0"/>
          </a:p>
        </p:txBody>
      </p:sp>
    </p:spTree>
    <p:extLst>
      <p:ext uri="{BB962C8B-B14F-4D97-AF65-F5344CB8AC3E}">
        <p14:creationId xmlns:p14="http://schemas.microsoft.com/office/powerpoint/2010/main" val="2373960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What is Contraception?</a:t>
            </a:r>
            <a:endParaRPr lang="en-CA" b="1" dirty="0"/>
          </a:p>
        </p:txBody>
      </p:sp>
      <p:sp>
        <p:nvSpPr>
          <p:cNvPr id="3" name="Content Placeholder 2"/>
          <p:cNvSpPr>
            <a:spLocks noGrp="1"/>
          </p:cNvSpPr>
          <p:nvPr>
            <p:ph idx="1"/>
          </p:nvPr>
        </p:nvSpPr>
        <p:spPr/>
        <p:txBody>
          <a:bodyPr/>
          <a:lstStyle/>
          <a:p>
            <a:pPr marL="0" lvl="0" indent="0">
              <a:buNone/>
            </a:pPr>
            <a:r>
              <a:rPr lang="en-CA" dirty="0"/>
              <a:t>Contraception occurs by either preventing the fertilization of an ovum (egg) by the sperm cell, or </a:t>
            </a:r>
            <a:r>
              <a:rPr lang="en-CA" dirty="0" smtClean="0"/>
              <a:t>preventing </a:t>
            </a:r>
            <a:r>
              <a:rPr lang="en-CA" dirty="0"/>
              <a:t>the embryo (fertilized egg</a:t>
            </a:r>
            <a:r>
              <a:rPr lang="en-CA" dirty="0" smtClean="0"/>
              <a:t>) from implanting </a:t>
            </a:r>
            <a:r>
              <a:rPr lang="en-CA" dirty="0"/>
              <a:t>into the lining of the </a:t>
            </a:r>
            <a:r>
              <a:rPr lang="en-CA" dirty="0" smtClean="0"/>
              <a:t>uterus</a:t>
            </a:r>
          </a:p>
          <a:p>
            <a:pPr marL="0" lvl="0" indent="0">
              <a:buNone/>
            </a:pPr>
            <a:endParaRPr lang="en-CA" dirty="0"/>
          </a:p>
          <a:p>
            <a:pPr marL="0" lvl="0" indent="0">
              <a:buNone/>
            </a:pPr>
            <a:endParaRPr lang="en-CA" dirty="0" smtClean="0"/>
          </a:p>
          <a:p>
            <a:pPr marL="0" lvl="0" indent="0">
              <a:buNone/>
            </a:pP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3</a:t>
            </a:fld>
            <a:endParaRPr lang="en-CA" dirty="0"/>
          </a:p>
        </p:txBody>
      </p:sp>
      <p:pic>
        <p:nvPicPr>
          <p:cNvPr id="1029" name="Picture 5" descr="depiction of sperm entering an eg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789040"/>
            <a:ext cx="1834007"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035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fontScale="90000"/>
          </a:bodyPr>
          <a:lstStyle/>
          <a:p>
            <a:pPr lvl="0"/>
            <a:r>
              <a:rPr lang="en-CA" b="1" dirty="0" smtClean="0"/>
              <a:t>Why is it important to learn about contraception</a:t>
            </a:r>
            <a:r>
              <a:rPr lang="en-CA" b="1" dirty="0"/>
              <a:t>?</a:t>
            </a:r>
            <a:r>
              <a:rPr lang="en-CA" dirty="0"/>
              <a:t/>
            </a:r>
            <a:br>
              <a:rPr lang="en-CA" dirty="0"/>
            </a:br>
            <a:endParaRPr lang="en-CA" dirty="0"/>
          </a:p>
        </p:txBody>
      </p:sp>
      <p:sp>
        <p:nvSpPr>
          <p:cNvPr id="3" name="Content Placeholder 2"/>
          <p:cNvSpPr>
            <a:spLocks noGrp="1"/>
          </p:cNvSpPr>
          <p:nvPr>
            <p:ph idx="1"/>
          </p:nvPr>
        </p:nvSpPr>
        <p:spPr/>
        <p:txBody>
          <a:bodyPr/>
          <a:lstStyle/>
          <a:p>
            <a:pPr lvl="0"/>
            <a:endParaRPr lang="en-CA" dirty="0" smtClean="0"/>
          </a:p>
          <a:p>
            <a:pPr lvl="0"/>
            <a:endParaRPr lang="en-CA" dirty="0"/>
          </a:p>
          <a:p>
            <a:r>
              <a:rPr lang="en-CA" dirty="0" smtClean="0"/>
              <a:t>Factual </a:t>
            </a:r>
            <a:r>
              <a:rPr lang="en-CA" dirty="0"/>
              <a:t>information is critical to make healthy decisions now and in the </a:t>
            </a:r>
            <a:r>
              <a:rPr lang="en-CA" dirty="0" smtClean="0"/>
              <a:t>future</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4</a:t>
            </a:fld>
            <a:endParaRPr lang="en-CA" dirty="0"/>
          </a:p>
        </p:txBody>
      </p:sp>
    </p:spTree>
    <p:extLst>
      <p:ext uri="{BB962C8B-B14F-4D97-AF65-F5344CB8AC3E}">
        <p14:creationId xmlns:p14="http://schemas.microsoft.com/office/powerpoint/2010/main" val="4053184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Methods of Contraception</a:t>
            </a:r>
            <a:endParaRPr lang="en-CA" b="1" dirty="0"/>
          </a:p>
        </p:txBody>
      </p:sp>
      <p:sp>
        <p:nvSpPr>
          <p:cNvPr id="3" name="Content Placeholder 2"/>
          <p:cNvSpPr>
            <a:spLocks noGrp="1"/>
          </p:cNvSpPr>
          <p:nvPr>
            <p:ph idx="1"/>
          </p:nvPr>
        </p:nvSpPr>
        <p:spPr/>
        <p:txBody>
          <a:bodyPr>
            <a:normAutofit fontScale="92500" lnSpcReduction="10000"/>
          </a:bodyPr>
          <a:lstStyle/>
          <a:p>
            <a:pPr marL="0" indent="0">
              <a:buNone/>
            </a:pPr>
            <a:r>
              <a:rPr lang="en-CA" dirty="0" smtClean="0"/>
              <a:t>What are Some </a:t>
            </a:r>
            <a:r>
              <a:rPr lang="en-CA" dirty="0"/>
              <a:t>M</a:t>
            </a:r>
            <a:r>
              <a:rPr lang="en-CA" dirty="0" smtClean="0"/>
              <a:t>ethods of Contraception?</a:t>
            </a:r>
          </a:p>
          <a:p>
            <a:pPr marL="0" indent="0">
              <a:buNone/>
            </a:pPr>
            <a:endParaRPr lang="en-CA" dirty="0"/>
          </a:p>
          <a:p>
            <a:r>
              <a:rPr lang="en-CA" dirty="0" smtClean="0"/>
              <a:t>Hormonal –  </a:t>
            </a:r>
            <a:r>
              <a:rPr lang="en-CA" sz="2200" dirty="0" smtClean="0"/>
              <a:t>e.g. Combined hormonal contraceptives “the pill”, patch, ring, IUS, Depo, Emergency Contraception Pill (ECP) </a:t>
            </a:r>
          </a:p>
          <a:p>
            <a:r>
              <a:rPr lang="en-CA" dirty="0" smtClean="0"/>
              <a:t>Non Hormonal – </a:t>
            </a:r>
            <a:r>
              <a:rPr lang="en-CA" sz="2200" dirty="0" smtClean="0"/>
              <a:t>e.g. Copper IUD</a:t>
            </a:r>
          </a:p>
          <a:p>
            <a:pPr lvl="0"/>
            <a:r>
              <a:rPr lang="en-CA" dirty="0" smtClean="0"/>
              <a:t>Barrier- </a:t>
            </a:r>
            <a:r>
              <a:rPr lang="en-CA" sz="2200" dirty="0" smtClean="0"/>
              <a:t>e.g. Condoms, dental dam</a:t>
            </a:r>
          </a:p>
          <a:p>
            <a:pPr lvl="0"/>
            <a:r>
              <a:rPr lang="en-CA" dirty="0" smtClean="0"/>
              <a:t>Spermicidal- </a:t>
            </a:r>
            <a:r>
              <a:rPr lang="en-CA" sz="2200" dirty="0" smtClean="0"/>
              <a:t>e.g. Foam</a:t>
            </a:r>
          </a:p>
          <a:p>
            <a:pPr lvl="0"/>
            <a:r>
              <a:rPr lang="en-CA" dirty="0" smtClean="0"/>
              <a:t>Unreliable- </a:t>
            </a:r>
            <a:r>
              <a:rPr lang="en-CA" sz="2200" dirty="0" smtClean="0"/>
              <a:t>e.g. Douching, withdrawal</a:t>
            </a:r>
          </a:p>
          <a:p>
            <a:pPr lvl="0"/>
            <a:r>
              <a:rPr lang="en-CA" dirty="0" smtClean="0"/>
              <a:t>Other- </a:t>
            </a:r>
            <a:r>
              <a:rPr lang="en-CA" sz="2200" dirty="0" smtClean="0"/>
              <a:t>e.g.</a:t>
            </a:r>
            <a:r>
              <a:rPr lang="en-CA" dirty="0" smtClean="0"/>
              <a:t> </a:t>
            </a:r>
            <a:r>
              <a:rPr lang="en-CA" sz="2200" dirty="0" smtClean="0"/>
              <a:t>Abstinence</a:t>
            </a:r>
          </a:p>
          <a:p>
            <a:pPr marL="0" lvl="0" indent="0">
              <a:buNone/>
            </a:pPr>
            <a:endParaRPr lang="en-CA" dirty="0"/>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5</a:t>
            </a:fld>
            <a:endParaRPr lang="en-CA" dirty="0"/>
          </a:p>
        </p:txBody>
      </p:sp>
    </p:spTree>
    <p:extLst>
      <p:ext uri="{BB962C8B-B14F-4D97-AF65-F5344CB8AC3E}">
        <p14:creationId xmlns:p14="http://schemas.microsoft.com/office/powerpoint/2010/main" val="243710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Test your Knowledge</a:t>
            </a:r>
            <a:endParaRPr lang="en-CA" dirty="0"/>
          </a:p>
        </p:txBody>
      </p:sp>
      <p:sp>
        <p:nvSpPr>
          <p:cNvPr id="3" name="Content Placeholder 2"/>
          <p:cNvSpPr>
            <a:spLocks noGrp="1"/>
          </p:cNvSpPr>
          <p:nvPr>
            <p:ph idx="1"/>
          </p:nvPr>
        </p:nvSpPr>
        <p:spPr/>
        <p:txBody>
          <a:bodyPr/>
          <a:lstStyle/>
          <a:p>
            <a:pPr marL="0" indent="0">
              <a:buNone/>
            </a:pPr>
            <a:r>
              <a:rPr lang="en-CA" dirty="0" smtClean="0"/>
              <a:t>Birth Control Pre-Test</a:t>
            </a:r>
          </a:p>
          <a:p>
            <a:endParaRPr lang="en-CA" dirty="0"/>
          </a:p>
        </p:txBody>
      </p:sp>
      <p:graphicFrame>
        <p:nvGraphicFramePr>
          <p:cNvPr id="4" name="Table 3" descr="Details of female hygeine products"/>
          <p:cNvGraphicFramePr>
            <a:graphicFrameLocks noGrp="1"/>
          </p:cNvGraphicFramePr>
          <p:nvPr>
            <p:extLst>
              <p:ext uri="{D42A27DB-BD31-4B8C-83A1-F6EECF244321}">
                <p14:modId xmlns:p14="http://schemas.microsoft.com/office/powerpoint/2010/main" val="2244604496"/>
              </p:ext>
            </p:extLst>
          </p:nvPr>
        </p:nvGraphicFramePr>
        <p:xfrm>
          <a:off x="2111466" y="2276872"/>
          <a:ext cx="4921067" cy="4574286"/>
        </p:xfrm>
        <a:graphic>
          <a:graphicData uri="http://schemas.openxmlformats.org/drawingml/2006/table">
            <a:tbl>
              <a:tblPr firstRow="1" firstCol="1" bandRow="1">
                <a:tableStyleId>{5C22544A-7EE6-4342-B048-85BDC9FD1C3A}</a:tableStyleId>
              </a:tblPr>
              <a:tblGrid>
                <a:gridCol w="346988"/>
                <a:gridCol w="4079042"/>
                <a:gridCol w="495037"/>
              </a:tblGrid>
              <a:tr h="62912">
                <a:tc>
                  <a:txBody>
                    <a:bodyPr/>
                    <a:lstStyle/>
                    <a:p>
                      <a:pPr>
                        <a:lnSpc>
                          <a:spcPct val="115000"/>
                        </a:lnSpc>
                        <a:spcAft>
                          <a:spcPts val="0"/>
                        </a:spcAft>
                      </a:pPr>
                      <a:r>
                        <a:rPr lang="en-CA" sz="900" dirty="0">
                          <a:effectLst/>
                        </a:rPr>
                        <a:t>1.</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Feminine hygiene products may be used as a contraceptive method.</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2.</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A woman can become pregnant without having sexual intercourse.</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3.</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Withdrawal is considered to be an effective contraceptive method.</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4.</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Using both a condom and the pill is considered to be a very effective contraceptive method.</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5.</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Douching is not a good method of birth control.</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6.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A female must have an orgasm to become pregnant.</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7.</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The IUD is </a:t>
                      </a:r>
                      <a:r>
                        <a:rPr lang="en-CA" sz="900" dirty="0" smtClean="0">
                          <a:effectLst/>
                        </a:rPr>
                        <a:t>a</a:t>
                      </a:r>
                      <a:r>
                        <a:rPr lang="en-CA" sz="900" baseline="0" dirty="0" smtClean="0">
                          <a:effectLst/>
                        </a:rPr>
                        <a:t> good option for birth control.</a:t>
                      </a:r>
                      <a:endParaRPr lang="en-CA" sz="900" dirty="0">
                        <a:effectLst/>
                      </a:endParaRP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8.</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A condom and a diaphragm are the same.</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9.</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The pill must be prescribed by a </a:t>
                      </a:r>
                      <a:r>
                        <a:rPr lang="en-CA" sz="900" dirty="0" smtClean="0">
                          <a:effectLst/>
                        </a:rPr>
                        <a:t>healthcare professional.</a:t>
                      </a:r>
                      <a:endParaRPr lang="en-CA" sz="900" dirty="0">
                        <a:effectLst/>
                      </a:endParaRP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420870">
                <a:tc>
                  <a:txBody>
                    <a:bodyPr/>
                    <a:lstStyle/>
                    <a:p>
                      <a:pPr>
                        <a:lnSpc>
                          <a:spcPct val="115000"/>
                        </a:lnSpc>
                        <a:spcAft>
                          <a:spcPts val="0"/>
                        </a:spcAft>
                      </a:pPr>
                      <a:r>
                        <a:rPr lang="en-CA" sz="900" dirty="0">
                          <a:effectLst/>
                        </a:rPr>
                        <a:t>10.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The most effective contraceptive method for preventing the spread of STI is a condom.</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11.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On average, pregnancy in teens results in more health problems than taking the pill.</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12.</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After ejaculation, sperm may live longer than 48 hours.</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13.</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If a woman missed taking the pill, she should use some other form of contraceptive, like a condom for the rest of that month with the pill.</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r h="280580">
                <a:tc>
                  <a:txBody>
                    <a:bodyPr/>
                    <a:lstStyle/>
                    <a:p>
                      <a:pPr>
                        <a:lnSpc>
                          <a:spcPct val="115000"/>
                        </a:lnSpc>
                        <a:spcAft>
                          <a:spcPts val="0"/>
                        </a:spcAft>
                      </a:pPr>
                      <a:r>
                        <a:rPr lang="en-CA" sz="900" dirty="0">
                          <a:effectLst/>
                        </a:rPr>
                        <a:t>14.</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A woman is safe from pregnancy if sexual intercourse occurs during menstruation.</a:t>
                      </a:r>
                    </a:p>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c>
                  <a:txBody>
                    <a:bodyPr/>
                    <a:lstStyle/>
                    <a:p>
                      <a:pPr>
                        <a:lnSpc>
                          <a:spcPct val="115000"/>
                        </a:lnSpc>
                        <a:spcAft>
                          <a:spcPts val="0"/>
                        </a:spcAft>
                      </a:pPr>
                      <a:r>
                        <a:rPr lang="en-CA" sz="900" dirty="0">
                          <a:effectLst/>
                        </a:rPr>
                        <a:t> </a:t>
                      </a:r>
                      <a:endParaRPr lang="en-CA" sz="900" dirty="0">
                        <a:effectLst/>
                        <a:latin typeface="Calibri"/>
                        <a:ea typeface="Calibri"/>
                        <a:cs typeface="Times New Roman"/>
                      </a:endParaRPr>
                    </a:p>
                  </a:txBody>
                  <a:tcPr marL="55518" marR="55518" marT="0" marB="0"/>
                </a:tc>
              </a:tr>
            </a:tbl>
          </a:graphicData>
        </a:graphic>
      </p:graphicFrame>
      <p:sp>
        <p:nvSpPr>
          <p:cNvPr id="6" name="Slide Number Placeholder 5"/>
          <p:cNvSpPr>
            <a:spLocks noGrp="1"/>
          </p:cNvSpPr>
          <p:nvPr>
            <p:ph type="sldNum" sz="quarter" idx="12"/>
          </p:nvPr>
        </p:nvSpPr>
        <p:spPr/>
        <p:txBody>
          <a:bodyPr/>
          <a:lstStyle/>
          <a:p>
            <a:fld id="{390D6896-6D30-465F-B4BF-686115772308}" type="slidenum">
              <a:rPr lang="en-CA" smtClean="0"/>
              <a:t>6</a:t>
            </a:fld>
            <a:endParaRPr lang="en-CA" dirty="0"/>
          </a:p>
        </p:txBody>
      </p:sp>
    </p:spTree>
    <p:extLst>
      <p:ext uri="{BB962C8B-B14F-4D97-AF65-F5344CB8AC3E}">
        <p14:creationId xmlns:p14="http://schemas.microsoft.com/office/powerpoint/2010/main" val="1182500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p:spPr>
        <p:txBody>
          <a:bodyPr>
            <a:normAutofit fontScale="90000"/>
          </a:bodyPr>
          <a:lstStyle/>
          <a:p>
            <a:pPr marL="742950" indent="-742950">
              <a:buFont typeface="+mj-lt"/>
              <a:buAutoNum type="arabicPeriod"/>
            </a:pPr>
            <a:r>
              <a:rPr lang="en-CA" sz="3600" b="1" dirty="0" smtClean="0"/>
              <a:t> </a:t>
            </a:r>
            <a:r>
              <a:rPr lang="en-CA" sz="3600" b="1" dirty="0"/>
              <a:t>Feminine hygiene products may be used as a contraceptive </a:t>
            </a:r>
            <a:r>
              <a:rPr lang="en-CA" sz="3600" b="1" dirty="0" smtClean="0"/>
              <a:t>method</a:t>
            </a:r>
            <a:r>
              <a:rPr lang="en-CA" dirty="0"/>
              <a:t/>
            </a:r>
            <a:br>
              <a:rPr lang="en-CA" dirty="0"/>
            </a:br>
            <a:endParaRPr lang="en-CA" dirty="0"/>
          </a:p>
        </p:txBody>
      </p:sp>
      <p:sp>
        <p:nvSpPr>
          <p:cNvPr id="3" name="Content Placeholder 2"/>
          <p:cNvSpPr>
            <a:spLocks noGrp="1"/>
          </p:cNvSpPr>
          <p:nvPr>
            <p:ph idx="1"/>
          </p:nvPr>
        </p:nvSpPr>
        <p:spPr/>
        <p:txBody>
          <a:bodyPr/>
          <a:lstStyle/>
          <a:p>
            <a:pPr marL="0" indent="0">
              <a:buNone/>
            </a:pPr>
            <a:r>
              <a:rPr lang="en-CA" b="1" dirty="0" smtClean="0"/>
              <a:t>FALSE</a:t>
            </a:r>
          </a:p>
          <a:p>
            <a:pPr marL="0" indent="0">
              <a:buNone/>
            </a:pPr>
            <a:endParaRPr lang="en-CA" b="1" dirty="0"/>
          </a:p>
          <a:p>
            <a:pPr marL="0" indent="0">
              <a:buNone/>
            </a:pPr>
            <a:r>
              <a:rPr lang="en-CA" dirty="0" smtClean="0"/>
              <a:t>Feminine </a:t>
            </a:r>
            <a:r>
              <a:rPr lang="en-CA" dirty="0"/>
              <a:t>hygiene products include tampons, pads, and douches. None of these products are an effective contraceptive </a:t>
            </a:r>
            <a:r>
              <a:rPr lang="en-CA" dirty="0" smtClean="0"/>
              <a:t>method</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7</a:t>
            </a:fld>
            <a:endParaRPr lang="en-CA" dirty="0"/>
          </a:p>
        </p:txBody>
      </p:sp>
    </p:spTree>
    <p:extLst>
      <p:ext uri="{BB962C8B-B14F-4D97-AF65-F5344CB8AC3E}">
        <p14:creationId xmlns:p14="http://schemas.microsoft.com/office/powerpoint/2010/main" val="2365843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200" b="1" dirty="0" smtClean="0"/>
              <a:t>2.    A </a:t>
            </a:r>
            <a:r>
              <a:rPr lang="en-CA" sz="3200" b="1" dirty="0"/>
              <a:t>woman can become pregnant without having sexual </a:t>
            </a:r>
            <a:r>
              <a:rPr lang="en-CA" sz="3200" b="1" dirty="0" smtClean="0"/>
              <a:t>intercourse </a:t>
            </a:r>
            <a:r>
              <a:rPr lang="en-CA" sz="3200" dirty="0"/>
              <a:t/>
            </a:r>
            <a:br>
              <a:rPr lang="en-CA" sz="3200" dirty="0"/>
            </a:br>
            <a:endParaRPr lang="en-CA" sz="3200" dirty="0"/>
          </a:p>
        </p:txBody>
      </p:sp>
      <p:sp>
        <p:nvSpPr>
          <p:cNvPr id="3" name="Content Placeholder 2"/>
          <p:cNvSpPr>
            <a:spLocks noGrp="1"/>
          </p:cNvSpPr>
          <p:nvPr>
            <p:ph idx="1"/>
          </p:nvPr>
        </p:nvSpPr>
        <p:spPr/>
        <p:txBody>
          <a:bodyPr/>
          <a:lstStyle/>
          <a:p>
            <a:pPr marL="0" indent="0">
              <a:buNone/>
            </a:pPr>
            <a:r>
              <a:rPr lang="en-CA" b="1" dirty="0" smtClean="0"/>
              <a:t>TRUE</a:t>
            </a:r>
          </a:p>
          <a:p>
            <a:pPr marL="0" indent="0">
              <a:buNone/>
            </a:pPr>
            <a:endParaRPr lang="en-CA" b="1" dirty="0"/>
          </a:p>
          <a:p>
            <a:pPr marL="0" indent="0">
              <a:buNone/>
            </a:pPr>
            <a:r>
              <a:rPr lang="en-CA" dirty="0" smtClean="0"/>
              <a:t>Even </a:t>
            </a:r>
            <a:r>
              <a:rPr lang="en-CA" dirty="0"/>
              <a:t>if there is no penetration of the penis, sperm can come in contact with the vagina if ejaculation occurs outside of the female near her vagina or on an area of the body brought in contact with the </a:t>
            </a:r>
            <a:r>
              <a:rPr lang="en-CA" dirty="0" smtClean="0"/>
              <a:t>vagina</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8</a:t>
            </a:fld>
            <a:endParaRPr lang="en-CA" dirty="0"/>
          </a:p>
        </p:txBody>
      </p:sp>
    </p:spTree>
    <p:extLst>
      <p:ext uri="{BB962C8B-B14F-4D97-AF65-F5344CB8AC3E}">
        <p14:creationId xmlns:p14="http://schemas.microsoft.com/office/powerpoint/2010/main" val="1048473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3600" b="1" dirty="0" smtClean="0"/>
              <a:t> 3.   Withdrawal </a:t>
            </a:r>
            <a:r>
              <a:rPr lang="en-CA" sz="3600" b="1" dirty="0"/>
              <a:t>is considered to be an effective contraceptive </a:t>
            </a:r>
            <a:r>
              <a:rPr lang="en-CA" sz="3600" b="1" dirty="0" smtClean="0"/>
              <a:t>method</a:t>
            </a:r>
            <a:r>
              <a:rPr lang="en-CA" dirty="0"/>
              <a:t/>
            </a:r>
            <a:br>
              <a:rPr lang="en-CA" dirty="0"/>
            </a:br>
            <a:endParaRPr lang="en-CA" dirty="0"/>
          </a:p>
        </p:txBody>
      </p:sp>
      <p:sp>
        <p:nvSpPr>
          <p:cNvPr id="3" name="Content Placeholder 2"/>
          <p:cNvSpPr>
            <a:spLocks noGrp="1"/>
          </p:cNvSpPr>
          <p:nvPr>
            <p:ph idx="1"/>
          </p:nvPr>
        </p:nvSpPr>
        <p:spPr/>
        <p:txBody>
          <a:bodyPr/>
          <a:lstStyle/>
          <a:p>
            <a:pPr marL="0" indent="0">
              <a:buNone/>
            </a:pPr>
            <a:r>
              <a:rPr lang="en-CA" b="1" dirty="0" smtClean="0"/>
              <a:t>FALSE</a:t>
            </a:r>
          </a:p>
          <a:p>
            <a:pPr marL="0" indent="0">
              <a:buNone/>
            </a:pPr>
            <a:endParaRPr lang="en-CA" b="1" dirty="0"/>
          </a:p>
          <a:p>
            <a:pPr marL="0" indent="0">
              <a:buNone/>
            </a:pPr>
            <a:r>
              <a:rPr lang="en-CA" dirty="0" smtClean="0"/>
              <a:t>There </a:t>
            </a:r>
            <a:r>
              <a:rPr lang="en-CA" dirty="0"/>
              <a:t>can be sperm cells contained within pre-ejaculate which is released form the penis prior to ejaculation. These sperm cells can cause </a:t>
            </a:r>
            <a:r>
              <a:rPr lang="en-CA" dirty="0" smtClean="0"/>
              <a:t>pregnancy </a:t>
            </a: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9</a:t>
            </a:fld>
            <a:endParaRPr lang="en-CA" dirty="0"/>
          </a:p>
        </p:txBody>
      </p:sp>
    </p:spTree>
    <p:extLst>
      <p:ext uri="{BB962C8B-B14F-4D97-AF65-F5344CB8AC3E}">
        <p14:creationId xmlns:p14="http://schemas.microsoft.com/office/powerpoint/2010/main" val="844946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1560</Words>
  <Application>Microsoft Office PowerPoint</Application>
  <PresentationFormat>On-screen Show (4:3)</PresentationFormat>
  <Paragraphs>333</Paragraphs>
  <Slides>25</Slides>
  <Notes>11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Contraception</vt:lpstr>
      <vt:lpstr>Lesson Content</vt:lpstr>
      <vt:lpstr>What is Contraception?</vt:lpstr>
      <vt:lpstr>Why is it important to learn about contraception? </vt:lpstr>
      <vt:lpstr>Methods of Contraception</vt:lpstr>
      <vt:lpstr>Test your Knowledge</vt:lpstr>
      <vt:lpstr> Feminine hygiene products may be used as a contraceptive method </vt:lpstr>
      <vt:lpstr>2.    A woman can become pregnant without having sexual intercourse  </vt:lpstr>
      <vt:lpstr> 3.   Withdrawal is considered to be an effective contraceptive method </vt:lpstr>
      <vt:lpstr> 4.     Using both a condom and the pill is considered to be a very effective contraceptive method </vt:lpstr>
      <vt:lpstr> 5.  Douching is not a good method of birth control </vt:lpstr>
      <vt:lpstr> 6.     A female must have an orgasm to become pregnant </vt:lpstr>
      <vt:lpstr>7.      The IUD is a good option for birth control </vt:lpstr>
      <vt:lpstr>8.     A condom and a diaphragm are the same </vt:lpstr>
      <vt:lpstr>9.      A healthcare professional must prescribe the pill  </vt:lpstr>
      <vt:lpstr>10.     The most effective contraceptive method for preventing the spread of sexually transmitted infections is a condom </vt:lpstr>
      <vt:lpstr> 11.     On average, pregnancy in teens results in more health problems than taking the pill  </vt:lpstr>
      <vt:lpstr> 12.     After ejaculation, sperm may live longer than 48 hours </vt:lpstr>
      <vt:lpstr>13.      If a woman missed taking the pill, she should use some other form of contraceptive, like a condom for the rest of that month with the pill </vt:lpstr>
      <vt:lpstr> 14.     A woman is safe from pregnancy if sexual intercourse occurs during menstruation  </vt:lpstr>
      <vt:lpstr>Contraceptive Methods</vt:lpstr>
      <vt:lpstr>What do you think is the best method of contraception? </vt:lpstr>
      <vt:lpstr>What do you think is the best method of protecting oneself from STI? </vt:lpstr>
      <vt:lpstr>If a teen chooses to have sexual intercourse, what skills are they going to need?</vt:lpstr>
      <vt:lpstr>Remember!</vt:lpstr>
    </vt:vector>
  </TitlesOfParts>
  <Company>Region of Durham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Contraception</dc:title>
  <dc:creator>Durham Region Health Department</dc:creator>
  <cp:lastModifiedBy>Durham Region Health Department</cp:lastModifiedBy>
  <cp:revision>65</cp:revision>
  <dcterms:created xsi:type="dcterms:W3CDTF">2014-07-11T18:43:30Z</dcterms:created>
  <dcterms:modified xsi:type="dcterms:W3CDTF">2017-08-30T15:36:34Z</dcterms:modified>
</cp:coreProperties>
</file>