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57" r:id="rId3"/>
    <p:sldId id="271" r:id="rId4"/>
    <p:sldId id="272" r:id="rId5"/>
    <p:sldId id="273" r:id="rId6"/>
    <p:sldId id="262" r:id="rId7"/>
    <p:sldId id="263" r:id="rId8"/>
    <p:sldId id="287" r:id="rId9"/>
    <p:sldId id="286" r:id="rId10"/>
    <p:sldId id="276" r:id="rId11"/>
    <p:sldId id="265" r:id="rId12"/>
    <p:sldId id="264" r:id="rId13"/>
    <p:sldId id="274" r:id="rId14"/>
    <p:sldId id="288" r:id="rId15"/>
    <p:sldId id="267" r:id="rId16"/>
    <p:sldId id="268" r:id="rId17"/>
    <p:sldId id="277" r:id="rId18"/>
    <p:sldId id="279" r:id="rId19"/>
    <p:sldId id="283" r:id="rId20"/>
    <p:sldId id="280" r:id="rId21"/>
    <p:sldId id="289" r:id="rId22"/>
    <p:sldId id="281" r:id="rId23"/>
    <p:sldId id="270" r:id="rId24"/>
    <p:sldId id="28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1692" autoAdjust="0"/>
  </p:normalViewPr>
  <p:slideViewPr>
    <p:cSldViewPr>
      <p:cViewPr>
        <p:scale>
          <a:sx n="66" d="100"/>
          <a:sy n="66" d="100"/>
        </p:scale>
        <p:origin x="-754" y="86"/>
      </p:cViewPr>
      <p:guideLst>
        <p:guide orient="horz" pos="2160"/>
        <p:guide pos="2880"/>
      </p:guideLst>
    </p:cSldViewPr>
  </p:slideViewPr>
  <p:outlineViewPr>
    <p:cViewPr>
      <p:scale>
        <a:sx n="33" d="100"/>
        <a:sy n="33" d="100"/>
      </p:scale>
      <p:origin x="42" y="98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3D39595-AEA8-4E87-ABB6-2A2F65E46493}" type="datetimeFigureOut">
              <a:rPr lang="en-CA" smtClean="0"/>
              <a:t>30/08/2017</a:t>
            </a:fld>
            <a:endParaRPr lang="en-CA"/>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272672B-71DF-41F6-911F-32C40761F145}" type="slidenum">
              <a:rPr lang="en-CA" smtClean="0"/>
              <a:t>‹#›</a:t>
            </a:fld>
            <a:endParaRPr lang="en-CA"/>
          </a:p>
        </p:txBody>
      </p:sp>
    </p:spTree>
    <p:extLst>
      <p:ext uri="{BB962C8B-B14F-4D97-AF65-F5344CB8AC3E}">
        <p14:creationId xmlns:p14="http://schemas.microsoft.com/office/powerpoint/2010/main" val="2253580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B4BB103-EC5F-4E16-8592-475D2DE6A58E}" type="datetimeFigureOut">
              <a:rPr lang="en-CA" smtClean="0"/>
              <a:t>30/08/2017</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9972061-9EFE-46F4-A2CF-CE1429559A20}" type="slidenum">
              <a:rPr lang="en-CA" smtClean="0"/>
              <a:t>‹#›</a:t>
            </a:fld>
            <a:endParaRPr lang="en-CA"/>
          </a:p>
        </p:txBody>
      </p:sp>
    </p:spTree>
    <p:extLst>
      <p:ext uri="{BB962C8B-B14F-4D97-AF65-F5344CB8AC3E}">
        <p14:creationId xmlns:p14="http://schemas.microsoft.com/office/powerpoint/2010/main" val="339892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9972061-9EFE-46F4-A2CF-CE1429559A20}" type="slidenum">
              <a:rPr lang="en-CA" smtClean="0"/>
              <a:t>1</a:t>
            </a:fld>
            <a:endParaRPr lang="en-CA"/>
          </a:p>
        </p:txBody>
      </p:sp>
    </p:spTree>
    <p:extLst>
      <p:ext uri="{BB962C8B-B14F-4D97-AF65-F5344CB8AC3E}">
        <p14:creationId xmlns:p14="http://schemas.microsoft.com/office/powerpoint/2010/main" val="2511594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Open the large envelopes</a:t>
            </a:r>
            <a:r>
              <a:rPr lang="en-CA" baseline="0" dirty="0" smtClean="0"/>
              <a:t> only. </a:t>
            </a:r>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15</a:t>
            </a:fld>
            <a:endParaRPr lang="en-CA"/>
          </a:p>
        </p:txBody>
      </p:sp>
    </p:spTree>
    <p:extLst>
      <p:ext uri="{BB962C8B-B14F-4D97-AF65-F5344CB8AC3E}">
        <p14:creationId xmlns:p14="http://schemas.microsoft.com/office/powerpoint/2010/main" val="562653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16</a:t>
            </a:fld>
            <a:endParaRPr lang="en-CA"/>
          </a:p>
        </p:txBody>
      </p:sp>
    </p:spTree>
    <p:extLst>
      <p:ext uri="{BB962C8B-B14F-4D97-AF65-F5344CB8AC3E}">
        <p14:creationId xmlns:p14="http://schemas.microsoft.com/office/powerpoint/2010/main" val="2778504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A3610B9-FAB5-4093-B5FF-14EEF556078E}" type="slidenum">
              <a:rPr lang="en-CA" smtClean="0"/>
              <a:t>17</a:t>
            </a:fld>
            <a:endParaRPr lang="en-CA"/>
          </a:p>
        </p:txBody>
      </p:sp>
    </p:spTree>
    <p:extLst>
      <p:ext uri="{BB962C8B-B14F-4D97-AF65-F5344CB8AC3E}">
        <p14:creationId xmlns:p14="http://schemas.microsoft.com/office/powerpoint/2010/main" val="1472221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18</a:t>
            </a:fld>
            <a:endParaRPr lang="en-CA"/>
          </a:p>
        </p:txBody>
      </p:sp>
    </p:spTree>
    <p:extLst>
      <p:ext uri="{BB962C8B-B14F-4D97-AF65-F5344CB8AC3E}">
        <p14:creationId xmlns:p14="http://schemas.microsoft.com/office/powerpoint/2010/main" val="28454623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20</a:t>
            </a:fld>
            <a:endParaRPr lang="en-CA"/>
          </a:p>
        </p:txBody>
      </p:sp>
    </p:spTree>
    <p:extLst>
      <p:ext uri="{BB962C8B-B14F-4D97-AF65-F5344CB8AC3E}">
        <p14:creationId xmlns:p14="http://schemas.microsoft.com/office/powerpoint/2010/main" val="21159542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21</a:t>
            </a:fld>
            <a:endParaRPr lang="en-CA"/>
          </a:p>
        </p:txBody>
      </p:sp>
    </p:spTree>
    <p:extLst>
      <p:ext uri="{BB962C8B-B14F-4D97-AF65-F5344CB8AC3E}">
        <p14:creationId xmlns:p14="http://schemas.microsoft.com/office/powerpoint/2010/main" val="384022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23</a:t>
            </a:fld>
            <a:endParaRPr lang="en-CA"/>
          </a:p>
        </p:txBody>
      </p:sp>
    </p:spTree>
    <p:extLst>
      <p:ext uri="{BB962C8B-B14F-4D97-AF65-F5344CB8AC3E}">
        <p14:creationId xmlns:p14="http://schemas.microsoft.com/office/powerpoint/2010/main" val="3500863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“The purpose of this Act is to extend the laws in Canada to give effect, within the purview of matters coming within the legislative authority of Parliament, to the principle that all individuals should have an opportunity equal with other individuals to make for themselves the lives that they are able and wish to have and to have their needs accommodated, consistent with their duties and obligations as members of society, without being hindered in or prevented from doing so by discriminatory practices based on race, national or ethnic origin, colour, religion, age, sex, sexual orientation, marital status, family status, disability or conviction for an offence for which a pardon has been granted or in respect of which a record suspension has been ordered”</a:t>
            </a:r>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3</a:t>
            </a:fld>
            <a:endParaRPr lang="en-CA"/>
          </a:p>
        </p:txBody>
      </p:sp>
    </p:spTree>
    <p:extLst>
      <p:ext uri="{BB962C8B-B14F-4D97-AF65-F5344CB8AC3E}">
        <p14:creationId xmlns:p14="http://schemas.microsoft.com/office/powerpoint/2010/main" val="374790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4</a:t>
            </a:fld>
            <a:endParaRPr lang="en-CA"/>
          </a:p>
        </p:txBody>
      </p:sp>
    </p:spTree>
    <p:extLst>
      <p:ext uri="{BB962C8B-B14F-4D97-AF65-F5344CB8AC3E}">
        <p14:creationId xmlns:p14="http://schemas.microsoft.com/office/powerpoint/2010/main" val="703748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smtClean="0"/>
              <a:t>Biological sex</a:t>
            </a:r>
            <a:r>
              <a:rPr lang="en-US" b="0" baseline="0" dirty="0" smtClean="0"/>
              <a:t> </a:t>
            </a:r>
            <a:r>
              <a:rPr lang="en-CA" dirty="0" smtClean="0"/>
              <a:t>is determined by five factors </a:t>
            </a:r>
            <a:r>
              <a:rPr lang="en-CA" u="none" dirty="0" smtClean="0">
                <a:solidFill>
                  <a:schemeClr val="tx1"/>
                </a:solidFill>
              </a:rPr>
              <a:t>present at birth: </a:t>
            </a:r>
            <a:r>
              <a:rPr lang="en-CA" u="none" dirty="0" smtClean="0">
                <a:solidFill>
                  <a:schemeClr val="tx1"/>
                </a:solidFill>
                <a:effectLst/>
              </a:rPr>
              <a:t>the number and type of sex</a:t>
            </a:r>
            <a:r>
              <a:rPr lang="en-CA" u="none" baseline="0" dirty="0" smtClean="0">
                <a:solidFill>
                  <a:schemeClr val="tx1"/>
                </a:solidFill>
                <a:effectLst/>
              </a:rPr>
              <a:t> chromosomes</a:t>
            </a:r>
            <a:r>
              <a:rPr lang="en-CA" u="none" dirty="0" smtClean="0">
                <a:solidFill>
                  <a:schemeClr val="tx1"/>
                </a:solidFill>
                <a:effectLst/>
              </a:rPr>
              <a:t>;</a:t>
            </a:r>
            <a:r>
              <a:rPr lang="en-CA" u="none" baseline="0" dirty="0" smtClean="0">
                <a:solidFill>
                  <a:schemeClr val="tx1"/>
                </a:solidFill>
                <a:effectLst/>
              </a:rPr>
              <a:t> </a:t>
            </a:r>
            <a:r>
              <a:rPr lang="en-CA" u="none" dirty="0" smtClean="0">
                <a:solidFill>
                  <a:schemeClr val="tx1"/>
                </a:solidFill>
                <a:effectLst/>
              </a:rPr>
              <a:t>the type of gonads or testicles;</a:t>
            </a:r>
          </a:p>
          <a:p>
            <a:pPr rtl="0"/>
            <a:r>
              <a:rPr lang="en-CA" u="none" dirty="0" smtClean="0">
                <a:solidFill>
                  <a:schemeClr val="tx1"/>
                </a:solidFill>
                <a:effectLst/>
              </a:rPr>
              <a:t>the sex</a:t>
            </a:r>
            <a:r>
              <a:rPr lang="en-CA" u="none" baseline="0" dirty="0" smtClean="0">
                <a:solidFill>
                  <a:schemeClr val="tx1"/>
                </a:solidFill>
                <a:effectLst/>
              </a:rPr>
              <a:t> hormones</a:t>
            </a:r>
            <a:r>
              <a:rPr lang="en-CA" u="none" dirty="0" smtClean="0">
                <a:solidFill>
                  <a:schemeClr val="tx1"/>
                </a:solidFill>
                <a:effectLst/>
              </a:rPr>
              <a:t>,</a:t>
            </a:r>
            <a:r>
              <a:rPr lang="en-CA" u="none" baseline="0" dirty="0" smtClean="0">
                <a:solidFill>
                  <a:schemeClr val="tx1"/>
                </a:solidFill>
                <a:effectLst/>
              </a:rPr>
              <a:t> </a:t>
            </a:r>
            <a:r>
              <a:rPr lang="en-CA" u="none" dirty="0" smtClean="0">
                <a:solidFill>
                  <a:schemeClr val="tx1"/>
                </a:solidFill>
                <a:effectLst/>
              </a:rPr>
              <a:t>the internal reproductive anatomy (such as the uterus</a:t>
            </a:r>
            <a:r>
              <a:rPr lang="en-CA" u="none" baseline="0" dirty="0" smtClean="0">
                <a:solidFill>
                  <a:schemeClr val="tx1"/>
                </a:solidFill>
                <a:effectLst/>
              </a:rPr>
              <a:t> </a:t>
            </a:r>
            <a:r>
              <a:rPr lang="en-CA" u="none" dirty="0" smtClean="0">
                <a:solidFill>
                  <a:schemeClr val="tx1"/>
                </a:solidFill>
                <a:effectLst/>
              </a:rPr>
              <a:t>in females), and</a:t>
            </a:r>
            <a:r>
              <a:rPr lang="en-CA" u="none" baseline="0" dirty="0" smtClean="0">
                <a:solidFill>
                  <a:schemeClr val="tx1"/>
                </a:solidFill>
                <a:effectLst/>
              </a:rPr>
              <a:t> </a:t>
            </a:r>
            <a:r>
              <a:rPr lang="en-CA" u="none" dirty="0" smtClean="0">
                <a:solidFill>
                  <a:schemeClr val="tx1"/>
                </a:solidFill>
                <a:effectLst/>
              </a:rPr>
              <a:t>the external genitalia.</a:t>
            </a:r>
          </a:p>
          <a:p>
            <a:pPr marL="0" marR="0" indent="0" algn="l" defTabSz="914400" rtl="0" eaLnBrk="1" fontAlgn="auto" latinLnBrk="0" hangingPunct="1">
              <a:lnSpc>
                <a:spcPct val="100000"/>
              </a:lnSpc>
              <a:spcBef>
                <a:spcPts val="0"/>
              </a:spcBef>
              <a:spcAft>
                <a:spcPts val="0"/>
              </a:spcAft>
              <a:buClrTx/>
              <a:buSzTx/>
              <a:buFontTx/>
              <a:buNone/>
              <a:tabLst/>
              <a:defRPr/>
            </a:pPr>
            <a:r>
              <a:rPr lang="en-CA" u="none" dirty="0" smtClean="0">
                <a:solidFill>
                  <a:schemeClr val="tx1"/>
                </a:solidFill>
              </a:rPr>
              <a:t>People whose five characteristics are not either all typically male or all typically female </a:t>
            </a:r>
            <a:r>
              <a:rPr lang="en-CA" dirty="0" smtClean="0"/>
              <a:t>at birth are intersex (formerly hermaphrodite). They may have</a:t>
            </a:r>
            <a:r>
              <a:rPr lang="en-US" baseline="0" dirty="0" smtClean="0"/>
              <a:t> </a:t>
            </a:r>
            <a:r>
              <a:rPr lang="en-US" dirty="0" smtClean="0"/>
              <a:t>combinations of characteristics typical of males and those typical of females, such as both a testis and an ovary, or XY chromosomes (the usual male pattern) and a vagina, or they may have features that are not completely male or completely female, such as an organ that could be thought of as a small penis or a large clitoris, or an XXY chromosomal pattern.</a:t>
            </a:r>
          </a:p>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6</a:t>
            </a:fld>
            <a:endParaRPr lang="en-CA"/>
          </a:p>
        </p:txBody>
      </p:sp>
    </p:spTree>
    <p:extLst>
      <p:ext uri="{BB962C8B-B14F-4D97-AF65-F5344CB8AC3E}">
        <p14:creationId xmlns:p14="http://schemas.microsoft.com/office/powerpoint/2010/main" val="394594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Gender identity</a:t>
            </a:r>
            <a:r>
              <a:rPr lang="en-US" dirty="0" smtClean="0"/>
              <a:t> is how people think of themselves and identify in terms of sex (man, woman, boy, girl). Gender identity is a psychological quality; unlike biological sex, it can't be observed or measured,</a:t>
            </a:r>
            <a:r>
              <a:rPr lang="en-US" baseline="0" dirty="0" smtClean="0"/>
              <a:t> </a:t>
            </a:r>
            <a:r>
              <a:rPr lang="en-US" dirty="0" smtClean="0"/>
              <a:t>only reported by the individual. Like biological sex, it consists of more than two categories, and there's space in the middle for those who identify as a third gender, both (two-spirit), or neither. </a:t>
            </a:r>
          </a:p>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7</a:t>
            </a:fld>
            <a:endParaRPr lang="en-CA"/>
          </a:p>
        </p:txBody>
      </p:sp>
    </p:spTree>
    <p:extLst>
      <p:ext uri="{BB962C8B-B14F-4D97-AF65-F5344CB8AC3E}">
        <p14:creationId xmlns:p14="http://schemas.microsoft.com/office/powerpoint/2010/main" val="29069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Sexual orientation</a:t>
            </a:r>
            <a:r>
              <a:rPr lang="en-US" dirty="0" smtClean="0"/>
              <a:t> indicates who we are erotically attracted to.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a:spcBef>
                <a:spcPts val="0"/>
              </a:spcBef>
            </a:pPr>
            <a:r>
              <a:rPr lang="en-US" dirty="0" smtClean="0">
                <a:solidFill>
                  <a:schemeClr val="accent5"/>
                </a:solidFill>
              </a:rPr>
              <a:t>L= Lesbian</a:t>
            </a:r>
          </a:p>
          <a:p>
            <a:pPr>
              <a:spcBef>
                <a:spcPts val="0"/>
              </a:spcBef>
            </a:pPr>
            <a:r>
              <a:rPr lang="en-US" dirty="0" smtClean="0">
                <a:solidFill>
                  <a:schemeClr val="accent5"/>
                </a:solidFill>
              </a:rPr>
              <a:t>G= Gay</a:t>
            </a:r>
          </a:p>
          <a:p>
            <a:pPr>
              <a:spcBef>
                <a:spcPts val="0"/>
              </a:spcBef>
            </a:pPr>
            <a:r>
              <a:rPr lang="en-US" dirty="0" smtClean="0">
                <a:solidFill>
                  <a:schemeClr val="accent5"/>
                </a:solidFill>
              </a:rPr>
              <a:t>B= Bisexual</a:t>
            </a:r>
          </a:p>
          <a:p>
            <a:pPr>
              <a:spcBef>
                <a:spcPts val="0"/>
              </a:spcBef>
            </a:pPr>
            <a:r>
              <a:rPr lang="en-US" dirty="0" smtClean="0">
                <a:solidFill>
                  <a:schemeClr val="accent5"/>
                </a:solidFill>
              </a:rPr>
              <a:t>T= Transgendered or</a:t>
            </a:r>
          </a:p>
          <a:p>
            <a:pPr>
              <a:spcBef>
                <a:spcPts val="0"/>
              </a:spcBef>
            </a:pPr>
            <a:r>
              <a:rPr lang="en-US" dirty="0" smtClean="0">
                <a:solidFill>
                  <a:schemeClr val="accent5"/>
                </a:solidFill>
              </a:rPr>
              <a:t>T= Transsexual</a:t>
            </a:r>
          </a:p>
          <a:p>
            <a:pPr>
              <a:spcBef>
                <a:spcPts val="0"/>
              </a:spcBef>
            </a:pPr>
            <a:r>
              <a:rPr lang="en-US" dirty="0" smtClean="0">
                <a:solidFill>
                  <a:schemeClr val="accent5"/>
                </a:solidFill>
              </a:rPr>
              <a:t>Q= Queer or</a:t>
            </a:r>
          </a:p>
          <a:p>
            <a:pPr>
              <a:spcBef>
                <a:spcPts val="0"/>
              </a:spcBef>
            </a:pPr>
            <a:r>
              <a:rPr lang="en-US" dirty="0" smtClean="0">
                <a:solidFill>
                  <a:schemeClr val="accent5"/>
                </a:solidFill>
              </a:rPr>
              <a:t>Q= Questioning</a:t>
            </a:r>
          </a:p>
          <a:p>
            <a:pPr>
              <a:spcBef>
                <a:spcPts val="0"/>
              </a:spcBef>
            </a:pPr>
            <a:r>
              <a:rPr lang="en-US" dirty="0" smtClean="0">
                <a:solidFill>
                  <a:schemeClr val="accent5"/>
                </a:solidFill>
              </a:rPr>
              <a:t> I= Intersex</a:t>
            </a:r>
          </a:p>
          <a:p>
            <a:pPr>
              <a:spcBef>
                <a:spcPts val="0"/>
              </a:spcBef>
            </a:pPr>
            <a:r>
              <a:rPr lang="en-US" dirty="0" smtClean="0">
                <a:solidFill>
                  <a:schemeClr val="accent5"/>
                </a:solidFill>
              </a:rPr>
              <a:t>2S= Two Spirited</a:t>
            </a:r>
          </a:p>
          <a:p>
            <a:pPr>
              <a:spcBef>
                <a:spcPts val="0"/>
              </a:spcBef>
            </a:pPr>
            <a:r>
              <a:rPr lang="en-US" dirty="0" smtClean="0">
                <a:solidFill>
                  <a:schemeClr val="accent5"/>
                </a:solidFill>
              </a:rPr>
              <a:t>A= Allies</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11</a:t>
            </a:fld>
            <a:endParaRPr lang="en-CA"/>
          </a:p>
        </p:txBody>
      </p:sp>
    </p:spTree>
    <p:extLst>
      <p:ext uri="{BB962C8B-B14F-4D97-AF65-F5344CB8AC3E}">
        <p14:creationId xmlns:p14="http://schemas.microsoft.com/office/powerpoint/2010/main" val="2207291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Gender expression</a:t>
            </a:r>
            <a:r>
              <a:rPr lang="en-US" dirty="0" smtClean="0"/>
              <a:t> is everything we do that communicates our sex/gender to others: clothing, hair styles, mannerisms, way of speaking, roles we take in interactions, etc. This communication may be purposeful or accidental. It could also be called social gender because it relates to interactions between people. Gender expression is a continuum, with feminine at one end and masculine at the other. In between are gender expressions that are androgynous (neither masculine nor feminine) and those that combine elements of the two (sometimes called gender bending). Some people are comfortable with a wider range of gender expression than others. </a:t>
            </a:r>
          </a:p>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12</a:t>
            </a:fld>
            <a:endParaRPr lang="en-CA"/>
          </a:p>
        </p:txBody>
      </p:sp>
    </p:spTree>
    <p:extLst>
      <p:ext uri="{BB962C8B-B14F-4D97-AF65-F5344CB8AC3E}">
        <p14:creationId xmlns:p14="http://schemas.microsoft.com/office/powerpoint/2010/main" val="3736866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 scale, the popular notion that there are two distinct categories, with everyone falling neatly into one or the other, is a social construction. Although many people fall near one end of the scale or the other, very few people are actually at the extreme ends, and there are people at every point along the continuum.</a:t>
            </a:r>
          </a:p>
          <a:p>
            <a:r>
              <a:rPr lang="en-US" b="1" dirty="0" smtClean="0"/>
              <a:t>Gender identity </a:t>
            </a:r>
            <a:r>
              <a:rPr lang="en-US" dirty="0" smtClean="0"/>
              <a:t>and </a:t>
            </a:r>
            <a:r>
              <a:rPr lang="en-US" b="1" dirty="0" smtClean="0"/>
              <a:t>sexual orientation </a:t>
            </a:r>
            <a:r>
              <a:rPr lang="en-US" dirty="0" smtClean="0"/>
              <a:t>are resistant to change. Although we don't yet have definitive answers to whether these are the result of biological influences, psychological ones, or both, we do know that they are established very early in life, possibly prenatally, and there are no methods that have been proven effective for changing either of these. </a:t>
            </a:r>
          </a:p>
          <a:p>
            <a:r>
              <a:rPr lang="en-US" b="1" dirty="0" smtClean="0"/>
              <a:t>Some factors that make up biological sex can be changed</a:t>
            </a:r>
            <a:r>
              <a:rPr lang="en-US" dirty="0" smtClean="0"/>
              <a:t>, with more or less difficulty. </a:t>
            </a:r>
          </a:p>
          <a:p>
            <a:r>
              <a:rPr lang="en-US" b="1" dirty="0" smtClean="0"/>
              <a:t>Gender expression is quite flexible for some people and more rigid for others</a:t>
            </a:r>
            <a:r>
              <a:rPr lang="en-US" dirty="0" smtClean="0"/>
              <a:t>. Most people feel strongly about expressing themselves in a way that's consistent with their inner gender identity and experience discomfort when they're not allowed to do so.</a:t>
            </a:r>
          </a:p>
          <a:p>
            <a:r>
              <a:rPr lang="en-US" dirty="0" smtClean="0"/>
              <a:t>The four scales are independent. Our cultural expectation is that men occupy the extreme left ends of all four scales (male, man, masculine, attracted to women) and women occupy the right ends. But a person with male anatomy could be attracted to men (gay man), or could have a gender identity of "woman" (transsexual), or could have a feminine gender expression on occasion (cross dresser). A person with female anatomy could identify as a woman, have a somewhat masculine gender expression, and be attracted to women (butch lesbian). </a:t>
            </a:r>
          </a:p>
          <a:p>
            <a:endParaRPr lang="en-US" dirty="0" smtClean="0"/>
          </a:p>
          <a:p>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13</a:t>
            </a:fld>
            <a:endParaRPr lang="en-CA"/>
          </a:p>
        </p:txBody>
      </p:sp>
    </p:spTree>
    <p:extLst>
      <p:ext uri="{BB962C8B-B14F-4D97-AF65-F5344CB8AC3E}">
        <p14:creationId xmlns:p14="http://schemas.microsoft.com/office/powerpoint/2010/main" val="2937242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Refer</a:t>
            </a:r>
            <a:r>
              <a:rPr lang="en-CA" baseline="0" dirty="0" smtClean="0"/>
              <a:t> to teacher’s reference (aspects of identity game instructions)</a:t>
            </a:r>
            <a:endParaRPr lang="en-CA" dirty="0"/>
          </a:p>
        </p:txBody>
      </p:sp>
      <p:sp>
        <p:nvSpPr>
          <p:cNvPr id="4" name="Slide Number Placeholder 3"/>
          <p:cNvSpPr>
            <a:spLocks noGrp="1"/>
          </p:cNvSpPr>
          <p:nvPr>
            <p:ph type="sldNum" sz="quarter" idx="10"/>
          </p:nvPr>
        </p:nvSpPr>
        <p:spPr/>
        <p:txBody>
          <a:bodyPr/>
          <a:lstStyle/>
          <a:p>
            <a:fld id="{49972061-9EFE-46F4-A2CF-CE1429559A20}" type="slidenum">
              <a:rPr lang="en-CA" smtClean="0"/>
              <a:t>14</a:t>
            </a:fld>
            <a:endParaRPr lang="en-CA"/>
          </a:p>
        </p:txBody>
      </p:sp>
    </p:spTree>
    <p:extLst>
      <p:ext uri="{BB962C8B-B14F-4D97-AF65-F5344CB8AC3E}">
        <p14:creationId xmlns:p14="http://schemas.microsoft.com/office/powerpoint/2010/main" val="1179381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3ACE5694-739D-4281-B9C1-F76EF5788699}"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883957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A791FA7-4325-4582-8E32-F9BFF3B355C3}"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3325349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0BEBB2C-D0D7-4987-8302-A363EC1C7DFC}"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378799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18F7B98-A332-4E50-BAA8-A298461C99BB}"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234675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951E7-DACD-4E6D-83E8-C44407860675}"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50670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6BD9D7A-8B45-40B5-97A5-228E82A92EE6}"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189917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74BF399-6F32-405C-A2C1-6C7CACE5B588}" type="datetime1">
              <a:rPr lang="en-CA" smtClean="0"/>
              <a:t>30/08/2017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252471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96406A69-358A-4887-9F18-8405BCE7C6B1}" type="datetime1">
              <a:rPr lang="en-CA" smtClean="0"/>
              <a:t>30/08/2017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258070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AD0E1-8308-4FF8-8042-33D8AC7FB620}" type="datetime1">
              <a:rPr lang="en-CA" smtClean="0"/>
              <a:t>30/08/2017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277412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13D2B-1210-4DC8-ABDB-C1963CC4C298}"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218712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A80E2-D499-4F1D-927F-A77CF734CB5C}"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0113B03-8BEE-469D-9C7D-0DE19DDEB052}" type="slidenum">
              <a:rPr lang="en-CA" smtClean="0"/>
              <a:t>‹#›</a:t>
            </a:fld>
            <a:endParaRPr lang="en-CA"/>
          </a:p>
        </p:txBody>
      </p:sp>
    </p:spTree>
    <p:extLst>
      <p:ext uri="{BB962C8B-B14F-4D97-AF65-F5344CB8AC3E}">
        <p14:creationId xmlns:p14="http://schemas.microsoft.com/office/powerpoint/2010/main" val="616688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35BF6-890B-4E6C-9871-27781064800D}" type="datetime1">
              <a:rPr lang="en-CA" smtClean="0"/>
              <a:t>30/08/2017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3B03-8BEE-469D-9C7D-0DE19DDEB052}" type="slidenum">
              <a:rPr lang="en-CA" smtClean="0"/>
              <a:t>‹#›</a:t>
            </a:fld>
            <a:endParaRPr lang="en-CA"/>
          </a:p>
        </p:txBody>
      </p:sp>
    </p:spTree>
    <p:extLst>
      <p:ext uri="{BB962C8B-B14F-4D97-AF65-F5344CB8AC3E}">
        <p14:creationId xmlns:p14="http://schemas.microsoft.com/office/powerpoint/2010/main" val="1960679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jpg@01D1544B.7AC905D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support@pflagdurhamregion.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dirty="0" smtClean="0">
                <a:latin typeface="Arial" pitchFamily="34" charset="0"/>
                <a:cs typeface="Arial" pitchFamily="34" charset="0"/>
              </a:rPr>
              <a:t>Gender Identity </a:t>
            </a:r>
            <a:br>
              <a:rPr lang="en-CA" dirty="0" smtClean="0">
                <a:latin typeface="Arial" pitchFamily="34" charset="0"/>
                <a:cs typeface="Arial" pitchFamily="34" charset="0"/>
              </a:rPr>
            </a:br>
            <a:r>
              <a:rPr lang="en-CA" dirty="0" smtClean="0">
                <a:latin typeface="Arial" pitchFamily="34" charset="0"/>
                <a:cs typeface="Arial" pitchFamily="34" charset="0"/>
              </a:rPr>
              <a:t>and </a:t>
            </a:r>
            <a:br>
              <a:rPr lang="en-CA" dirty="0" smtClean="0">
                <a:latin typeface="Arial" pitchFamily="34" charset="0"/>
                <a:cs typeface="Arial" pitchFamily="34" charset="0"/>
              </a:rPr>
            </a:br>
            <a:r>
              <a:rPr lang="en-CA" dirty="0" smtClean="0">
                <a:latin typeface="Arial" pitchFamily="34" charset="0"/>
                <a:cs typeface="Arial" pitchFamily="34" charset="0"/>
              </a:rPr>
              <a:t>Sexual Orientation</a:t>
            </a:r>
            <a:endParaRPr lang="en-CA" dirty="0">
              <a:latin typeface="Arial" pitchFamily="34" charset="0"/>
              <a:cs typeface="Arial" pitchFamily="34" charset="0"/>
            </a:endParaRPr>
          </a:p>
        </p:txBody>
      </p:sp>
      <p:sp>
        <p:nvSpPr>
          <p:cNvPr id="3" name="Subtitle 2"/>
          <p:cNvSpPr>
            <a:spLocks noGrp="1"/>
          </p:cNvSpPr>
          <p:nvPr>
            <p:ph type="subTitle" idx="1"/>
          </p:nvPr>
        </p:nvSpPr>
        <p:spPr>
          <a:xfrm>
            <a:off x="1371600" y="3886200"/>
            <a:ext cx="6400800" cy="2135088"/>
          </a:xfrm>
        </p:spPr>
        <p:txBody>
          <a:bodyPr>
            <a:normAutofit/>
          </a:bodyPr>
          <a:lstStyle/>
          <a:p>
            <a:r>
              <a:rPr lang="en-CA" sz="3000" dirty="0">
                <a:latin typeface="Arial" panose="020B0604020202020204" pitchFamily="34" charset="0"/>
                <a:cs typeface="Arial" panose="020B0604020202020204" pitchFamily="34" charset="0"/>
              </a:rPr>
              <a:t>Grade 9 </a:t>
            </a:r>
          </a:p>
          <a:p>
            <a:r>
              <a:rPr lang="en-CA" sz="3000" dirty="0">
                <a:latin typeface="Arial" panose="020B0604020202020204" pitchFamily="34" charset="0"/>
                <a:cs typeface="Arial" panose="020B0604020202020204" pitchFamily="34" charset="0"/>
              </a:rPr>
              <a:t>PPL10</a:t>
            </a:r>
          </a:p>
          <a:p>
            <a:endParaRPr lang="en-CA" sz="1200" dirty="0">
              <a:latin typeface="Arial" panose="020B0604020202020204" pitchFamily="34" charset="0"/>
              <a:cs typeface="Arial" panose="020B0604020202020204" pitchFamily="34" charset="0"/>
            </a:endParaRPr>
          </a:p>
          <a:p>
            <a:r>
              <a:rPr lang="en-CA" sz="1200" dirty="0">
                <a:latin typeface="Arial" panose="020B0604020202020204" pitchFamily="34" charset="0"/>
                <a:cs typeface="Arial" panose="020B0604020202020204" pitchFamily="34" charset="0"/>
              </a:rPr>
              <a:t>Adapted and reproduced with permission from Alberta Health Services</a:t>
            </a:r>
          </a:p>
          <a:p>
            <a:endParaRPr lang="en-CA" sz="1400" dirty="0">
              <a:latin typeface="Arial" pitchFamily="34" charset="0"/>
              <a:cs typeface="Arial" pitchFamily="34" charset="0"/>
            </a:endParaRPr>
          </a:p>
        </p:txBody>
      </p:sp>
      <p:pic>
        <p:nvPicPr>
          <p:cNvPr id="4" name="Picture 3" descr="Durham Region Health Department logo"/>
          <p:cNvPicPr/>
          <p:nvPr/>
        </p:nvPicPr>
        <p:blipFill>
          <a:blip r:embed="rId3" cstate="print">
            <a:extLst>
              <a:ext uri="{28A0092B-C50C-407E-A947-70E740481C1C}">
                <a14:useLocalDpi xmlns:a14="http://schemas.microsoft.com/office/drawing/2010/main" val="0"/>
              </a:ext>
            </a:extLst>
          </a:blip>
          <a:stretch>
            <a:fillRect/>
          </a:stretch>
        </p:blipFill>
        <p:spPr>
          <a:xfrm>
            <a:off x="4274885" y="5687706"/>
            <a:ext cx="598805" cy="429895"/>
          </a:xfrm>
          <a:prstGeom prst="rect">
            <a:avLst/>
          </a:prstGeom>
        </p:spPr>
      </p:pic>
      <p:pic>
        <p:nvPicPr>
          <p:cNvPr id="5" name="Picture 4" descr="cid:image001.jpg@01D1544B.7AC905D0"/>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452320" y="476672"/>
            <a:ext cx="838200" cy="538480"/>
          </a:xfrm>
          <a:prstGeom prst="rect">
            <a:avLst/>
          </a:prstGeom>
          <a:noFill/>
          <a:ln>
            <a:noFill/>
          </a:ln>
        </p:spPr>
      </p:pic>
    </p:spTree>
    <p:extLst>
      <p:ext uri="{BB962C8B-B14F-4D97-AF65-F5344CB8AC3E}">
        <p14:creationId xmlns:p14="http://schemas.microsoft.com/office/powerpoint/2010/main" val="780076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GENDER IDENTITY IS </a:t>
            </a:r>
            <a:r>
              <a:rPr lang="en-US" b="1" dirty="0" smtClean="0">
                <a:latin typeface="Arial" pitchFamily="34" charset="0"/>
                <a:cs typeface="Arial" pitchFamily="34" charset="0"/>
              </a:rPr>
              <a:t>NOT</a:t>
            </a:r>
            <a:r>
              <a:rPr lang="en-US" dirty="0" smtClean="0">
                <a:latin typeface="Arial" pitchFamily="34" charset="0"/>
                <a:cs typeface="Arial" pitchFamily="34" charset="0"/>
              </a:rPr>
              <a:t> THE SAME AS SEXUAL ORIENTATION:</a:t>
            </a:r>
            <a:endParaRPr lang="en-US" u="sng" dirty="0">
              <a:latin typeface="Arial" pitchFamily="34" charset="0"/>
              <a:cs typeface="Arial" pitchFamily="34" charset="0"/>
            </a:endParaRPr>
          </a:p>
        </p:txBody>
      </p:sp>
      <p:sp>
        <p:nvSpPr>
          <p:cNvPr id="3" name="Content Placeholder 2"/>
          <p:cNvSpPr>
            <a:spLocks noGrp="1"/>
          </p:cNvSpPr>
          <p:nvPr>
            <p:ph sz="quarter" idx="1"/>
          </p:nvPr>
        </p:nvSpPr>
        <p:spPr>
          <a:xfrm>
            <a:off x="838200" y="1752600"/>
            <a:ext cx="7086600" cy="4721352"/>
          </a:xfrm>
        </p:spPr>
        <p:txBody>
          <a:bodyPr>
            <a:normAutofit/>
          </a:bodyPr>
          <a:lstStyle/>
          <a:p>
            <a:pPr>
              <a:spcBef>
                <a:spcPts val="0"/>
              </a:spcBef>
            </a:pPr>
            <a:r>
              <a:rPr lang="en-US" sz="2800" b="1" dirty="0" smtClean="0">
                <a:latin typeface="Arial" pitchFamily="34" charset="0"/>
                <a:cs typeface="Arial" pitchFamily="34" charset="0"/>
              </a:rPr>
              <a:t>Sexual orientation </a:t>
            </a:r>
            <a:r>
              <a:rPr lang="en-US" sz="2800" dirty="0" smtClean="0">
                <a:latin typeface="Arial" pitchFamily="34" charset="0"/>
                <a:cs typeface="Arial" pitchFamily="34" charset="0"/>
              </a:rPr>
              <a:t>is determined by a pattern of romantic, sexual, and emotional attractions felt by an individual toward members of the same sex, the opposite sex, or all sexes.</a:t>
            </a:r>
          </a:p>
          <a:p>
            <a:pPr lvl="1">
              <a:lnSpc>
                <a:spcPct val="150000"/>
              </a:lnSpc>
              <a:buFont typeface="Courier New" pitchFamily="49" charset="0"/>
              <a:buChar char="o"/>
            </a:pPr>
            <a:r>
              <a:rPr lang="en-US" dirty="0" smtClean="0">
                <a:latin typeface="Arial" pitchFamily="34" charset="0"/>
                <a:cs typeface="Arial" pitchFamily="34" charset="0"/>
              </a:rPr>
              <a:t>Who do you love?</a:t>
            </a:r>
          </a:p>
          <a:p>
            <a:pPr lvl="1">
              <a:lnSpc>
                <a:spcPct val="150000"/>
              </a:lnSpc>
              <a:buFont typeface="Courier New" pitchFamily="49" charset="0"/>
              <a:buChar char="o"/>
            </a:pPr>
            <a:r>
              <a:rPr lang="en-US" dirty="0" smtClean="0">
                <a:latin typeface="Arial" pitchFamily="34" charset="0"/>
                <a:cs typeface="Arial" pitchFamily="34" charset="0"/>
              </a:rPr>
              <a:t>Who are you attracted to?</a:t>
            </a:r>
          </a:p>
          <a:p>
            <a:pPr lvl="1">
              <a:lnSpc>
                <a:spcPct val="150000"/>
              </a:lnSpc>
              <a:buFont typeface="Courier New" pitchFamily="49" charset="0"/>
              <a:buChar char="o"/>
            </a:pPr>
            <a:r>
              <a:rPr lang="en-US" dirty="0" smtClean="0">
                <a:latin typeface="Arial" pitchFamily="34" charset="0"/>
                <a:cs typeface="Arial" pitchFamily="34" charset="0"/>
              </a:rPr>
              <a:t>Who do you care for?</a:t>
            </a:r>
          </a:p>
        </p:txBody>
      </p:sp>
      <p:sp>
        <p:nvSpPr>
          <p:cNvPr id="4" name="Slide Number Placeholder 3"/>
          <p:cNvSpPr>
            <a:spLocks noGrp="1"/>
          </p:cNvSpPr>
          <p:nvPr>
            <p:ph type="sldNum" sz="quarter" idx="12"/>
          </p:nvPr>
        </p:nvSpPr>
        <p:spPr/>
        <p:txBody>
          <a:bodyPr/>
          <a:lstStyle/>
          <a:p>
            <a:fld id="{20113B03-8BEE-469D-9C7D-0DE19DDEB052}" type="slidenum">
              <a:rPr lang="en-CA" smtClean="0"/>
              <a:t>10</a:t>
            </a:fld>
            <a:endParaRPr lang="en-CA"/>
          </a:p>
        </p:txBody>
      </p:sp>
    </p:spTree>
    <p:extLst>
      <p:ext uri="{BB962C8B-B14F-4D97-AF65-F5344CB8AC3E}">
        <p14:creationId xmlns:p14="http://schemas.microsoft.com/office/powerpoint/2010/main" val="790703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Sexual Orientation</a:t>
            </a:r>
            <a:endParaRPr lang="en-CA" sz="4000" dirty="0">
              <a:latin typeface="Arial" pitchFamily="34" charset="0"/>
              <a:cs typeface="Arial" pitchFamily="34" charset="0"/>
            </a:endParaRPr>
          </a:p>
        </p:txBody>
      </p:sp>
      <p:sp>
        <p:nvSpPr>
          <p:cNvPr id="3" name="Content Placeholder 2"/>
          <p:cNvSpPr>
            <a:spLocks noGrp="1"/>
          </p:cNvSpPr>
          <p:nvPr>
            <p:ph idx="1"/>
          </p:nvPr>
        </p:nvSpPr>
        <p:spPr>
          <a:xfrm>
            <a:off x="457200" y="1600200"/>
            <a:ext cx="8219256" cy="5069160"/>
          </a:xfrm>
        </p:spPr>
        <p:txBody>
          <a:bodyPr>
            <a:normAutofit fontScale="55000" lnSpcReduction="20000"/>
          </a:bodyPr>
          <a:lstStyle/>
          <a:p>
            <a:r>
              <a:rPr lang="en-US" sz="5100" b="1" dirty="0">
                <a:latin typeface="Arial" pitchFamily="34" charset="0"/>
                <a:cs typeface="Arial" pitchFamily="34" charset="0"/>
              </a:rPr>
              <a:t>Heterosexual</a:t>
            </a:r>
            <a:r>
              <a:rPr lang="en-US" sz="5100" dirty="0">
                <a:latin typeface="Arial" pitchFamily="34" charset="0"/>
                <a:cs typeface="Arial" pitchFamily="34" charset="0"/>
              </a:rPr>
              <a:t>: attracted to individuals of the opposite sex (straight)</a:t>
            </a:r>
          </a:p>
          <a:p>
            <a:pPr marL="0" indent="0">
              <a:buNone/>
            </a:pPr>
            <a:endParaRPr lang="en-US" sz="5100" dirty="0">
              <a:latin typeface="Arial" pitchFamily="34" charset="0"/>
              <a:cs typeface="Arial" pitchFamily="34" charset="0"/>
            </a:endParaRPr>
          </a:p>
          <a:p>
            <a:r>
              <a:rPr lang="en-US" sz="5100" b="1" dirty="0">
                <a:latin typeface="Arial" pitchFamily="34" charset="0"/>
                <a:cs typeface="Arial" pitchFamily="34" charset="0"/>
              </a:rPr>
              <a:t>Homosexual</a:t>
            </a:r>
            <a:r>
              <a:rPr lang="en-US" sz="5100" dirty="0">
                <a:latin typeface="Arial" pitchFamily="34" charset="0"/>
                <a:cs typeface="Arial" pitchFamily="34" charset="0"/>
              </a:rPr>
              <a:t>: attracted to individuals of the same sex (gay, lesbian)</a:t>
            </a:r>
          </a:p>
          <a:p>
            <a:pPr marL="0" indent="0">
              <a:buNone/>
            </a:pPr>
            <a:endParaRPr lang="en-US" sz="5100" dirty="0">
              <a:latin typeface="Arial" pitchFamily="34" charset="0"/>
              <a:cs typeface="Arial" pitchFamily="34" charset="0"/>
            </a:endParaRPr>
          </a:p>
          <a:p>
            <a:r>
              <a:rPr lang="en-US" sz="5100" b="1" dirty="0">
                <a:latin typeface="Arial" pitchFamily="34" charset="0"/>
                <a:cs typeface="Arial" pitchFamily="34" charset="0"/>
              </a:rPr>
              <a:t>Bisexual</a:t>
            </a:r>
            <a:r>
              <a:rPr lang="en-US" sz="5100" dirty="0">
                <a:latin typeface="Arial" pitchFamily="34" charset="0"/>
                <a:cs typeface="Arial" pitchFamily="34" charset="0"/>
              </a:rPr>
              <a:t>: attracted to both sexes</a:t>
            </a:r>
          </a:p>
          <a:p>
            <a:pPr marL="0" indent="0">
              <a:buNone/>
            </a:pPr>
            <a:endParaRPr lang="en-US" sz="5100" dirty="0">
              <a:latin typeface="Arial" pitchFamily="34" charset="0"/>
              <a:cs typeface="Arial" pitchFamily="34" charset="0"/>
            </a:endParaRPr>
          </a:p>
          <a:p>
            <a:r>
              <a:rPr lang="en-US" sz="5100" b="1" dirty="0">
                <a:latin typeface="Arial" pitchFamily="34" charset="0"/>
                <a:cs typeface="Arial" pitchFamily="34" charset="0"/>
              </a:rPr>
              <a:t>Queer</a:t>
            </a:r>
            <a:r>
              <a:rPr lang="en-US" sz="5100" dirty="0">
                <a:latin typeface="Arial" pitchFamily="34" charset="0"/>
                <a:cs typeface="Arial" pitchFamily="34" charset="0"/>
              </a:rPr>
              <a:t>: attracted to the same or both sexes and/or transgendered individuals</a:t>
            </a:r>
          </a:p>
          <a:p>
            <a:pPr marL="0" indent="0">
              <a:buNone/>
            </a:pPr>
            <a:endParaRPr lang="en-US" sz="5100" dirty="0">
              <a:latin typeface="Arial" pitchFamily="34" charset="0"/>
              <a:cs typeface="Arial" pitchFamily="34" charset="0"/>
            </a:endParaRPr>
          </a:p>
          <a:p>
            <a:r>
              <a:rPr lang="en-US" sz="5100" b="1" dirty="0">
                <a:latin typeface="Arial" pitchFamily="34" charset="0"/>
                <a:cs typeface="Arial" pitchFamily="34" charset="0"/>
              </a:rPr>
              <a:t>Asexual</a:t>
            </a:r>
            <a:r>
              <a:rPr lang="en-US" sz="5100" dirty="0">
                <a:latin typeface="Arial" pitchFamily="34" charset="0"/>
                <a:cs typeface="Arial" pitchFamily="34" charset="0"/>
              </a:rPr>
              <a:t>: not experiencing sexual attractions</a:t>
            </a: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11</a:t>
            </a:fld>
            <a:endParaRPr lang="en-CA"/>
          </a:p>
        </p:txBody>
      </p:sp>
    </p:spTree>
    <p:extLst>
      <p:ext uri="{BB962C8B-B14F-4D97-AF65-F5344CB8AC3E}">
        <p14:creationId xmlns:p14="http://schemas.microsoft.com/office/powerpoint/2010/main" val="4290551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Gender Expression</a:t>
            </a:r>
            <a:endParaRPr lang="en-CA" sz="4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CA" sz="2800" dirty="0" smtClean="0">
                <a:latin typeface="Arial" pitchFamily="34" charset="0"/>
                <a:cs typeface="Arial" pitchFamily="34" charset="0"/>
              </a:rPr>
              <a:t>The roles that men and women adopt</a:t>
            </a:r>
          </a:p>
          <a:p>
            <a:r>
              <a:rPr lang="en-CA" sz="2800" dirty="0" smtClean="0">
                <a:latin typeface="Arial" pitchFamily="34" charset="0"/>
                <a:cs typeface="Arial" pitchFamily="34" charset="0"/>
              </a:rPr>
              <a:t>A collection of attitudes and behaviours that are considered normal and appropriate in a specific culture for a particular sex</a:t>
            </a:r>
          </a:p>
          <a:p>
            <a:r>
              <a:rPr lang="en-CA" sz="2800" dirty="0" smtClean="0">
                <a:latin typeface="Arial" pitchFamily="34" charset="0"/>
                <a:cs typeface="Arial" pitchFamily="34" charset="0"/>
              </a:rPr>
              <a:t>It can also be defined as how we communicate our gender to others </a:t>
            </a:r>
          </a:p>
          <a:p>
            <a:pPr marL="0" lvl="1" indent="0">
              <a:buNone/>
            </a:pPr>
            <a:r>
              <a:rPr lang="en-US" sz="2400" b="1" dirty="0" smtClean="0">
                <a:solidFill>
                  <a:schemeClr val="accent5"/>
                </a:solidFill>
              </a:rPr>
              <a:t>           </a:t>
            </a:r>
          </a:p>
          <a:p>
            <a:pPr marL="0" lvl="1" indent="0">
              <a:buNone/>
            </a:pPr>
            <a:r>
              <a:rPr lang="en-US" sz="2400" b="1" dirty="0">
                <a:solidFill>
                  <a:schemeClr val="accent5"/>
                </a:solidFill>
              </a:rPr>
              <a:t>	</a:t>
            </a:r>
            <a:r>
              <a:rPr lang="en-US" sz="2400" b="1" dirty="0" smtClean="0">
                <a:solidFill>
                  <a:schemeClr val="accent5"/>
                </a:solidFill>
              </a:rPr>
              <a:t>      Masculine </a:t>
            </a:r>
            <a:r>
              <a:rPr lang="en-US" b="1" dirty="0" smtClean="0">
                <a:solidFill>
                  <a:schemeClr val="accent5"/>
                </a:solidFill>
              </a:rPr>
              <a:t>   </a:t>
            </a:r>
            <a:r>
              <a:rPr lang="en-US" sz="2400" dirty="0" smtClean="0">
                <a:solidFill>
                  <a:schemeClr val="accent5"/>
                </a:solidFill>
              </a:rPr>
              <a:t> </a:t>
            </a:r>
            <a:r>
              <a:rPr lang="en-US" sz="2400" dirty="0">
                <a:solidFill>
                  <a:schemeClr val="accent5"/>
                </a:solidFill>
              </a:rPr>
              <a:t>	</a:t>
            </a:r>
            <a:r>
              <a:rPr lang="en-US" sz="2400" dirty="0" smtClean="0">
                <a:solidFill>
                  <a:schemeClr val="accent5"/>
                </a:solidFill>
              </a:rPr>
              <a:t>                 </a:t>
            </a:r>
            <a:r>
              <a:rPr lang="en-US" sz="2400" b="1" dirty="0" smtClean="0">
                <a:solidFill>
                  <a:schemeClr val="accent5"/>
                </a:solidFill>
              </a:rPr>
              <a:t>Feminine</a:t>
            </a:r>
            <a:endParaRPr lang="en-US" sz="2400" b="1" dirty="0">
              <a:solidFill>
                <a:schemeClr val="accent5"/>
              </a:solidFill>
            </a:endParaRPr>
          </a:p>
          <a:p>
            <a:endParaRPr lang="en-CA" dirty="0"/>
          </a:p>
        </p:txBody>
      </p:sp>
      <p:pic>
        <p:nvPicPr>
          <p:cNvPr id="1026" name="Picture 2" descr="two arrows indicating difference in communication styl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5301208"/>
            <a:ext cx="1524893" cy="56616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20113B03-8BEE-469D-9C7D-0DE19DDEB052}" type="slidenum">
              <a:rPr lang="en-CA" smtClean="0"/>
              <a:t>12</a:t>
            </a:fld>
            <a:endParaRPr lang="en-CA"/>
          </a:p>
        </p:txBody>
      </p:sp>
    </p:spTree>
    <p:extLst>
      <p:ext uri="{BB962C8B-B14F-4D97-AF65-F5344CB8AC3E}">
        <p14:creationId xmlns:p14="http://schemas.microsoft.com/office/powerpoint/2010/main" val="1034556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7992888" cy="864096"/>
          </a:xfrm>
        </p:spPr>
        <p:txBody>
          <a:bodyPr>
            <a:normAutofit fontScale="90000"/>
          </a:bodyPr>
          <a:lstStyle/>
          <a:p>
            <a:r>
              <a:rPr lang="en-CA" dirty="0" smtClean="0">
                <a:latin typeface="Arial" pitchFamily="34" charset="0"/>
                <a:cs typeface="Arial" pitchFamily="34" charset="0"/>
              </a:rPr>
              <a:t>Characteristics of Sexual Identity</a:t>
            </a:r>
            <a:endParaRPr lang="en-CA" dirty="0">
              <a:latin typeface="Arial" pitchFamily="34" charset="0"/>
              <a:cs typeface="Arial" pitchFamily="34" charset="0"/>
            </a:endParaRPr>
          </a:p>
        </p:txBody>
      </p:sp>
      <p:pic>
        <p:nvPicPr>
          <p:cNvPr id="4" name="Content Placeholder 3" descr="illustration of male, intersex and female characteristics of sexual identity"/>
          <p:cNvPicPr>
            <a:picLocks noGrp="1" noChangeAspect="1"/>
          </p:cNvPicPr>
          <p:nvPr>
            <p:ph idx="1"/>
          </p:nvPr>
        </p:nvPicPr>
        <p:blipFill rotWithShape="1">
          <a:blip r:embed="rId3">
            <a:extLst>
              <a:ext uri="{28A0092B-C50C-407E-A947-70E740481C1C}">
                <a14:useLocalDpi xmlns:a14="http://schemas.microsoft.com/office/drawing/2010/main" val="0"/>
              </a:ext>
            </a:extLst>
          </a:blip>
          <a:srcRect t="12700"/>
          <a:stretch/>
        </p:blipFill>
        <p:spPr>
          <a:xfrm>
            <a:off x="755575" y="1052736"/>
            <a:ext cx="7907573" cy="5472608"/>
          </a:xfrm>
        </p:spPr>
      </p:pic>
      <p:sp>
        <p:nvSpPr>
          <p:cNvPr id="3" name="Slide Number Placeholder 2"/>
          <p:cNvSpPr>
            <a:spLocks noGrp="1"/>
          </p:cNvSpPr>
          <p:nvPr>
            <p:ph type="sldNum" sz="quarter" idx="12"/>
          </p:nvPr>
        </p:nvSpPr>
        <p:spPr/>
        <p:txBody>
          <a:bodyPr/>
          <a:lstStyle/>
          <a:p>
            <a:fld id="{20113B03-8BEE-469D-9C7D-0DE19DDEB052}" type="slidenum">
              <a:rPr lang="en-CA" smtClean="0"/>
              <a:t>13</a:t>
            </a:fld>
            <a:endParaRPr lang="en-CA"/>
          </a:p>
        </p:txBody>
      </p:sp>
    </p:spTree>
    <p:extLst>
      <p:ext uri="{BB962C8B-B14F-4D97-AF65-F5344CB8AC3E}">
        <p14:creationId xmlns:p14="http://schemas.microsoft.com/office/powerpoint/2010/main" val="535881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430016"/>
            <a:ext cx="8229600" cy="1143000"/>
          </a:xfrm>
        </p:spPr>
        <p:txBody>
          <a:bodyPr>
            <a:noAutofit/>
          </a:bodyPr>
          <a:lstStyle/>
          <a:p>
            <a:pPr marL="0" indent="0"/>
            <a:r>
              <a:rPr lang="en-CA" sz="6000" dirty="0">
                <a:latin typeface="Arial" pitchFamily="34" charset="0"/>
                <a:cs typeface="Arial" pitchFamily="34" charset="0"/>
              </a:rPr>
              <a:t>Activity: </a:t>
            </a:r>
            <a:br>
              <a:rPr lang="en-CA" sz="6000" dirty="0">
                <a:latin typeface="Arial" pitchFamily="34" charset="0"/>
                <a:cs typeface="Arial" pitchFamily="34" charset="0"/>
              </a:rPr>
            </a:br>
            <a:r>
              <a:rPr lang="en-CA" sz="6000" dirty="0">
                <a:latin typeface="Arial" pitchFamily="34" charset="0"/>
                <a:cs typeface="Arial" pitchFamily="34" charset="0"/>
              </a:rPr>
              <a:t>Aspects of Identity</a:t>
            </a:r>
            <a:br>
              <a:rPr lang="en-CA" sz="6000" dirty="0">
                <a:latin typeface="Arial" pitchFamily="34" charset="0"/>
                <a:cs typeface="Arial" pitchFamily="34" charset="0"/>
              </a:rPr>
            </a:br>
            <a:endParaRPr lang="en-CA" sz="6000" dirty="0"/>
          </a:p>
        </p:txBody>
      </p:sp>
      <p:sp>
        <p:nvSpPr>
          <p:cNvPr id="3" name="Slide Number Placeholder 2"/>
          <p:cNvSpPr>
            <a:spLocks noGrp="1"/>
          </p:cNvSpPr>
          <p:nvPr>
            <p:ph type="sldNum" sz="quarter" idx="12"/>
          </p:nvPr>
        </p:nvSpPr>
        <p:spPr/>
        <p:txBody>
          <a:bodyPr/>
          <a:lstStyle/>
          <a:p>
            <a:fld id="{20113B03-8BEE-469D-9C7D-0DE19DDEB052}" type="slidenum">
              <a:rPr lang="en-CA" smtClean="0"/>
              <a:t>14</a:t>
            </a:fld>
            <a:endParaRPr lang="en-CA"/>
          </a:p>
        </p:txBody>
      </p:sp>
    </p:spTree>
    <p:extLst>
      <p:ext uri="{BB962C8B-B14F-4D97-AF65-F5344CB8AC3E}">
        <p14:creationId xmlns:p14="http://schemas.microsoft.com/office/powerpoint/2010/main" val="4229654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Activity: Aspects of Identity</a:t>
            </a:r>
            <a:endParaRPr lang="en-CA" sz="4000" dirty="0">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20000"/>
          </a:bodyPr>
          <a:lstStyle/>
          <a:p>
            <a:pPr marL="0" indent="0">
              <a:buClr>
                <a:schemeClr val="accent5"/>
              </a:buClr>
              <a:buNone/>
            </a:pPr>
            <a:r>
              <a:rPr lang="en-US" sz="3300" dirty="0">
                <a:latin typeface="Arial" pitchFamily="34" charset="0"/>
                <a:cs typeface="Arial" pitchFamily="34" charset="0"/>
              </a:rPr>
              <a:t>These are the aspects of identity of a Grade 9 student.</a:t>
            </a:r>
          </a:p>
          <a:p>
            <a:pPr marL="0" indent="0">
              <a:buClr>
                <a:schemeClr val="accent5"/>
              </a:buClr>
              <a:buNone/>
            </a:pPr>
            <a:endParaRPr lang="en-US" sz="3300" dirty="0">
              <a:latin typeface="Arial" pitchFamily="34" charset="0"/>
              <a:cs typeface="Arial" pitchFamily="34" charset="0"/>
            </a:endParaRPr>
          </a:p>
          <a:p>
            <a:pPr marL="457200" indent="-457200">
              <a:spcAft>
                <a:spcPts val="1200"/>
              </a:spcAft>
              <a:buClr>
                <a:schemeClr val="accent5"/>
              </a:buClr>
              <a:buFont typeface="+mj-lt"/>
              <a:buAutoNum type="arabicPeriod"/>
            </a:pPr>
            <a:r>
              <a:rPr lang="en-US" sz="3300" dirty="0">
                <a:latin typeface="Arial" pitchFamily="34" charset="0"/>
                <a:cs typeface="Arial" pitchFamily="34" charset="0"/>
              </a:rPr>
              <a:t>Which aspects can’t be chosen </a:t>
            </a:r>
            <a:r>
              <a:rPr lang="en-US" sz="3300" i="1" dirty="0">
                <a:latin typeface="Arial" pitchFamily="34" charset="0"/>
                <a:cs typeface="Arial" pitchFamily="34" charset="0"/>
              </a:rPr>
              <a:t>(e.g</a:t>
            </a:r>
            <a:r>
              <a:rPr lang="en-US" sz="3300" dirty="0">
                <a:latin typeface="Arial" pitchFamily="34" charset="0"/>
                <a:cs typeface="Arial" pitchFamily="34" charset="0"/>
              </a:rPr>
              <a:t>. </a:t>
            </a:r>
            <a:r>
              <a:rPr lang="en-US" sz="3300" i="1" dirty="0">
                <a:latin typeface="Arial" pitchFamily="34" charset="0"/>
                <a:cs typeface="Arial" pitchFamily="34" charset="0"/>
              </a:rPr>
              <a:t>born with)</a:t>
            </a:r>
            <a:r>
              <a:rPr lang="en-US" sz="3300" dirty="0">
                <a:latin typeface="Arial" pitchFamily="34" charset="0"/>
                <a:cs typeface="Arial" pitchFamily="34" charset="0"/>
              </a:rPr>
              <a:t>?  And which are things you can chose? Does the student have the power to change certain aspects or not?</a:t>
            </a:r>
          </a:p>
          <a:p>
            <a:pPr marL="457200" indent="-457200">
              <a:spcAft>
                <a:spcPts val="1200"/>
              </a:spcAft>
              <a:buClr>
                <a:schemeClr val="accent5"/>
              </a:buClr>
              <a:buFont typeface="+mj-lt"/>
              <a:buAutoNum type="arabicPeriod"/>
            </a:pPr>
            <a:r>
              <a:rPr lang="en-US" sz="3300" dirty="0">
                <a:latin typeface="Arial" pitchFamily="34" charset="0"/>
                <a:cs typeface="Arial" pitchFamily="34" charset="0"/>
              </a:rPr>
              <a:t>Have you made any assumptions about the gender or sexual identity of this student?</a:t>
            </a:r>
          </a:p>
          <a:p>
            <a:pPr marL="457200" indent="-457200">
              <a:buClr>
                <a:schemeClr val="accent5"/>
              </a:buClr>
              <a:buFont typeface="+mj-lt"/>
              <a:buAutoNum type="arabicPeriod"/>
            </a:pPr>
            <a:r>
              <a:rPr lang="en-US" sz="3300" dirty="0">
                <a:latin typeface="Arial" pitchFamily="34" charset="0"/>
                <a:cs typeface="Arial" pitchFamily="34" charset="0"/>
              </a:rPr>
              <a:t>How do you think this student would feel about wanting to ask someone out on a date?</a:t>
            </a: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15</a:t>
            </a:fld>
            <a:endParaRPr lang="en-CA"/>
          </a:p>
        </p:txBody>
      </p:sp>
    </p:spTree>
    <p:extLst>
      <p:ext uri="{BB962C8B-B14F-4D97-AF65-F5344CB8AC3E}">
        <p14:creationId xmlns:p14="http://schemas.microsoft.com/office/powerpoint/2010/main" val="1344356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a:latin typeface="Arial" pitchFamily="34" charset="0"/>
                <a:cs typeface="Arial" pitchFamily="34" charset="0"/>
              </a:rPr>
              <a:t>Activity: Aspects of Identity</a:t>
            </a:r>
          </a:p>
        </p:txBody>
      </p:sp>
      <p:sp>
        <p:nvSpPr>
          <p:cNvPr id="3" name="Content Placeholder 2"/>
          <p:cNvSpPr>
            <a:spLocks noGrp="1"/>
          </p:cNvSpPr>
          <p:nvPr>
            <p:ph idx="1"/>
          </p:nvPr>
        </p:nvSpPr>
        <p:spPr/>
        <p:txBody>
          <a:bodyPr>
            <a:normAutofit fontScale="85000" lnSpcReduction="20000"/>
          </a:bodyPr>
          <a:lstStyle/>
          <a:p>
            <a:pPr marL="0" indent="0">
              <a:buClr>
                <a:schemeClr val="accent5"/>
              </a:buClr>
              <a:buNone/>
            </a:pPr>
            <a:r>
              <a:rPr lang="en-US" dirty="0">
                <a:latin typeface="Arial" pitchFamily="34" charset="0"/>
                <a:cs typeface="Arial" pitchFamily="34" charset="0"/>
              </a:rPr>
              <a:t>Now open the small envelope included with your student’s aspects of identity.</a:t>
            </a:r>
          </a:p>
          <a:p>
            <a:pPr marL="0" indent="0">
              <a:buClr>
                <a:schemeClr val="accent5"/>
              </a:buClr>
              <a:buNone/>
            </a:pPr>
            <a:endParaRPr lang="en-US" sz="1100" dirty="0">
              <a:latin typeface="Arial" pitchFamily="34" charset="0"/>
              <a:cs typeface="Arial" pitchFamily="34" charset="0"/>
            </a:endParaRPr>
          </a:p>
          <a:p>
            <a:pPr marL="457200" indent="-457200">
              <a:spcAft>
                <a:spcPts val="1200"/>
              </a:spcAft>
              <a:buClr>
                <a:schemeClr val="accent5"/>
              </a:buClr>
              <a:buFont typeface="+mj-lt"/>
              <a:buAutoNum type="arabicPeriod"/>
            </a:pPr>
            <a:r>
              <a:rPr lang="en-US" dirty="0">
                <a:latin typeface="Arial" pitchFamily="34" charset="0"/>
                <a:cs typeface="Arial" pitchFamily="34" charset="0"/>
              </a:rPr>
              <a:t>How does his/her gender and sexual orientation or gender identity affect your previous assumptions about this student? Do you see your student differently now?</a:t>
            </a:r>
          </a:p>
          <a:p>
            <a:pPr marL="457200" indent="-457200">
              <a:spcAft>
                <a:spcPts val="1200"/>
              </a:spcAft>
              <a:buClr>
                <a:schemeClr val="accent5"/>
              </a:buClr>
              <a:buFont typeface="+mj-lt"/>
              <a:buAutoNum type="arabicPeriod"/>
            </a:pPr>
            <a:r>
              <a:rPr lang="en-US" dirty="0">
                <a:latin typeface="Arial" pitchFamily="34" charset="0"/>
                <a:cs typeface="Arial" pitchFamily="34" charset="0"/>
              </a:rPr>
              <a:t>Out of all these aspects of identity, which would be hidden or unknown to people unless they were told about them?</a:t>
            </a:r>
          </a:p>
          <a:p>
            <a:pPr marL="457200" indent="-457200">
              <a:buClr>
                <a:schemeClr val="accent5"/>
              </a:buClr>
              <a:buFont typeface="+mj-lt"/>
              <a:buAutoNum type="arabicPeriod"/>
            </a:pPr>
            <a:r>
              <a:rPr lang="en-US" dirty="0">
                <a:latin typeface="Arial" pitchFamily="34" charset="0"/>
                <a:cs typeface="Arial" pitchFamily="34" charset="0"/>
              </a:rPr>
              <a:t>How do you think this student would feel in the change room after gym class?</a:t>
            </a: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16</a:t>
            </a:fld>
            <a:endParaRPr lang="en-CA"/>
          </a:p>
        </p:txBody>
      </p:sp>
    </p:spTree>
    <p:extLst>
      <p:ext uri="{BB962C8B-B14F-4D97-AF65-F5344CB8AC3E}">
        <p14:creationId xmlns:p14="http://schemas.microsoft.com/office/powerpoint/2010/main" val="4059770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TYPES OF DISCRIMINATION:</a:t>
            </a:r>
            <a:br>
              <a:rPr lang="en-US" dirty="0" smtClean="0">
                <a:latin typeface="Arial" pitchFamily="34" charset="0"/>
                <a:cs typeface="Arial" pitchFamily="34" charset="0"/>
              </a:rPr>
            </a:br>
            <a:r>
              <a:rPr lang="en-US" u="sng" dirty="0" smtClean="0">
                <a:latin typeface="Arial" pitchFamily="34" charset="0"/>
                <a:cs typeface="Arial" pitchFamily="34" charset="0"/>
              </a:rPr>
              <a:t>HOMOPHOBIA</a:t>
            </a:r>
            <a:endParaRPr lang="en-US" dirty="0">
              <a:latin typeface="Arial" pitchFamily="34" charset="0"/>
              <a:cs typeface="Arial" pitchFamily="34" charset="0"/>
            </a:endParaRPr>
          </a:p>
        </p:txBody>
      </p:sp>
      <p:sp>
        <p:nvSpPr>
          <p:cNvPr id="3" name="Content Placeholder 2"/>
          <p:cNvSpPr>
            <a:spLocks noGrp="1"/>
          </p:cNvSpPr>
          <p:nvPr>
            <p:ph sz="quarter" idx="1"/>
          </p:nvPr>
        </p:nvSpPr>
        <p:spPr>
          <a:xfrm>
            <a:off x="467544" y="1752600"/>
            <a:ext cx="7920880" cy="4721352"/>
          </a:xfrm>
        </p:spPr>
        <p:txBody>
          <a:bodyPr>
            <a:normAutofit/>
          </a:bodyPr>
          <a:lstStyle/>
          <a:p>
            <a:pPr>
              <a:lnSpc>
                <a:spcPct val="110000"/>
              </a:lnSpc>
              <a:spcBef>
                <a:spcPts val="0"/>
              </a:spcBef>
            </a:pPr>
            <a:r>
              <a:rPr lang="en-US" sz="2800" dirty="0" smtClean="0">
                <a:latin typeface="Arial" pitchFamily="34" charset="0"/>
                <a:cs typeface="Arial" pitchFamily="34" charset="0"/>
              </a:rPr>
              <a:t>Making generalizations (stereotyping) and/or treating a person or a group unfairly (discrimination) who </a:t>
            </a:r>
            <a:r>
              <a:rPr lang="en-US" sz="2800" smtClean="0">
                <a:latin typeface="Arial" pitchFamily="34" charset="0"/>
                <a:cs typeface="Arial" pitchFamily="34" charset="0"/>
              </a:rPr>
              <a:t>are thought </a:t>
            </a:r>
            <a:r>
              <a:rPr lang="en-US" sz="2800" dirty="0" smtClean="0">
                <a:latin typeface="Arial" pitchFamily="34" charset="0"/>
                <a:cs typeface="Arial" pitchFamily="34" charset="0"/>
              </a:rPr>
              <a:t>of as gay/lesbian or bisexual.</a:t>
            </a:r>
          </a:p>
          <a:p>
            <a:pPr>
              <a:lnSpc>
                <a:spcPct val="110000"/>
              </a:lnSpc>
              <a:spcBef>
                <a:spcPts val="0"/>
              </a:spcBef>
            </a:pPr>
            <a:r>
              <a:rPr lang="en-US" sz="2800" dirty="0">
                <a:latin typeface="Arial" pitchFamily="34" charset="0"/>
                <a:cs typeface="Arial" pitchFamily="34" charset="0"/>
              </a:rPr>
              <a:t>A</a:t>
            </a:r>
            <a:r>
              <a:rPr lang="en-US" sz="2800" dirty="0" smtClean="0">
                <a:latin typeface="Arial" pitchFamily="34" charset="0"/>
                <a:cs typeface="Arial" pitchFamily="34" charset="0"/>
              </a:rPr>
              <a:t>n irrational fear, hatred or repulsion of this group.</a:t>
            </a:r>
          </a:p>
          <a:p>
            <a:pPr>
              <a:lnSpc>
                <a:spcPct val="110000"/>
              </a:lnSpc>
              <a:spcBef>
                <a:spcPts val="0"/>
              </a:spcBef>
            </a:pPr>
            <a:r>
              <a:rPr lang="en-CA" sz="2800" dirty="0">
                <a:latin typeface="Arial" pitchFamily="34" charset="0"/>
                <a:cs typeface="Arial" pitchFamily="34" charset="0"/>
              </a:rPr>
              <a:t>O</a:t>
            </a:r>
            <a:r>
              <a:rPr lang="en-CA" sz="2800" dirty="0" smtClean="0">
                <a:latin typeface="Arial" pitchFamily="34" charset="0"/>
                <a:cs typeface="Arial" pitchFamily="34" charset="0"/>
              </a:rPr>
              <a:t>ften </a:t>
            </a:r>
            <a:r>
              <a:rPr lang="en-CA" sz="2800" dirty="0">
                <a:latin typeface="Arial" pitchFamily="34" charset="0"/>
                <a:cs typeface="Arial" pitchFamily="34" charset="0"/>
              </a:rPr>
              <a:t>exhibited by </a:t>
            </a:r>
            <a:r>
              <a:rPr lang="en-CA" sz="2800" dirty="0" smtClean="0">
                <a:latin typeface="Arial" pitchFamily="34" charset="0"/>
                <a:cs typeface="Arial" pitchFamily="34" charset="0"/>
              </a:rPr>
              <a:t>prejudice, discrimination</a:t>
            </a:r>
            <a:r>
              <a:rPr lang="en-CA" sz="2800" dirty="0">
                <a:latin typeface="Arial" pitchFamily="34" charset="0"/>
                <a:cs typeface="Arial" pitchFamily="34" charset="0"/>
              </a:rPr>
              <a:t>, intimidation, or acts of </a:t>
            </a:r>
            <a:r>
              <a:rPr lang="en-CA" sz="2800" dirty="0" smtClean="0">
                <a:latin typeface="Arial" pitchFamily="34" charset="0"/>
                <a:cs typeface="Arial" pitchFamily="34" charset="0"/>
              </a:rPr>
              <a:t>violence.</a:t>
            </a:r>
            <a:endParaRPr lang="en-US" sz="28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0113B03-8BEE-469D-9C7D-0DE19DDEB052}" type="slidenum">
              <a:rPr lang="en-CA" smtClean="0"/>
              <a:t>17</a:t>
            </a:fld>
            <a:endParaRPr lang="en-CA"/>
          </a:p>
        </p:txBody>
      </p:sp>
    </p:spTree>
    <p:extLst>
      <p:ext uri="{BB962C8B-B14F-4D97-AF65-F5344CB8AC3E}">
        <p14:creationId xmlns:p14="http://schemas.microsoft.com/office/powerpoint/2010/main" val="1241843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TYPES OF DISCRIMINATION: </a:t>
            </a:r>
            <a:br>
              <a:rPr lang="en-US" dirty="0" smtClean="0">
                <a:latin typeface="Arial" pitchFamily="34" charset="0"/>
                <a:cs typeface="Arial" pitchFamily="34" charset="0"/>
              </a:rPr>
            </a:br>
            <a:r>
              <a:rPr lang="en-US" u="sng" dirty="0" smtClean="0">
                <a:latin typeface="Arial" pitchFamily="34" charset="0"/>
                <a:cs typeface="Arial" pitchFamily="34" charset="0"/>
              </a:rPr>
              <a:t>HETEROSEXISM</a:t>
            </a:r>
            <a:endParaRPr lang="en-US" dirty="0">
              <a:latin typeface="Arial" pitchFamily="34" charset="0"/>
              <a:cs typeface="Arial" pitchFamily="34" charset="0"/>
            </a:endParaRPr>
          </a:p>
        </p:txBody>
      </p:sp>
      <p:sp>
        <p:nvSpPr>
          <p:cNvPr id="3" name="Content Placeholder 2"/>
          <p:cNvSpPr>
            <a:spLocks noGrp="1"/>
          </p:cNvSpPr>
          <p:nvPr>
            <p:ph sz="quarter" idx="1"/>
          </p:nvPr>
        </p:nvSpPr>
        <p:spPr>
          <a:xfrm>
            <a:off x="539552" y="1772816"/>
            <a:ext cx="7992888" cy="4608512"/>
          </a:xfrm>
        </p:spPr>
        <p:txBody>
          <a:bodyPr>
            <a:normAutofit/>
          </a:bodyPr>
          <a:lstStyle/>
          <a:p>
            <a:pPr>
              <a:lnSpc>
                <a:spcPct val="120000"/>
              </a:lnSpc>
              <a:spcBef>
                <a:spcPts val="0"/>
              </a:spcBef>
            </a:pPr>
            <a:r>
              <a:rPr lang="en-US" sz="2800" dirty="0" smtClean="0">
                <a:latin typeface="Arial" pitchFamily="34" charset="0"/>
                <a:cs typeface="Arial" pitchFamily="34" charset="0"/>
              </a:rPr>
              <a:t>The </a:t>
            </a:r>
            <a:r>
              <a:rPr lang="en-US" sz="2800" dirty="0">
                <a:latin typeface="Arial" pitchFamily="34" charset="0"/>
                <a:cs typeface="Arial" pitchFamily="34" charset="0"/>
              </a:rPr>
              <a:t>belief or assumption that everyone is heterosexual and that heterosexuality </a:t>
            </a:r>
            <a:r>
              <a:rPr lang="en-US" sz="2800" dirty="0" smtClean="0">
                <a:latin typeface="Arial" pitchFamily="34" charset="0"/>
                <a:cs typeface="Arial" pitchFamily="34" charset="0"/>
              </a:rPr>
              <a:t>is the only “right” and “natural” sexual orientation </a:t>
            </a:r>
          </a:p>
          <a:p>
            <a:pPr>
              <a:lnSpc>
                <a:spcPct val="120000"/>
              </a:lnSpc>
              <a:spcBef>
                <a:spcPts val="0"/>
              </a:spcBef>
            </a:pPr>
            <a:r>
              <a:rPr lang="en-US" sz="2800" dirty="0" smtClean="0">
                <a:latin typeface="Arial" pitchFamily="34" charset="0"/>
                <a:cs typeface="Arial" pitchFamily="34" charset="0"/>
              </a:rPr>
              <a:t>The belief that heterosexuality is superior to homosexuality</a:t>
            </a:r>
          </a:p>
          <a:p>
            <a:pPr>
              <a:lnSpc>
                <a:spcPct val="120000"/>
              </a:lnSpc>
              <a:spcBef>
                <a:spcPts val="0"/>
              </a:spcBef>
            </a:pPr>
            <a:r>
              <a:rPr lang="en-US" sz="2800" dirty="0">
                <a:latin typeface="Arial" pitchFamily="34" charset="0"/>
                <a:cs typeface="Arial" pitchFamily="34" charset="0"/>
              </a:rPr>
              <a:t>Heterosexism is often expressed in </a:t>
            </a:r>
            <a:r>
              <a:rPr lang="en-US" sz="2800" dirty="0" smtClean="0">
                <a:latin typeface="Arial" pitchFamily="34" charset="0"/>
                <a:cs typeface="Arial" pitchFamily="34" charset="0"/>
              </a:rPr>
              <a:t>more </a:t>
            </a:r>
            <a:r>
              <a:rPr lang="en-CA" sz="2800" dirty="0" smtClean="0">
                <a:latin typeface="Arial" pitchFamily="34" charset="0"/>
                <a:cs typeface="Arial" pitchFamily="34" charset="0"/>
              </a:rPr>
              <a:t>subtle </a:t>
            </a:r>
            <a:r>
              <a:rPr lang="en-CA" sz="2800" dirty="0">
                <a:latin typeface="Arial" pitchFamily="34" charset="0"/>
                <a:cs typeface="Arial" pitchFamily="34" charset="0"/>
              </a:rPr>
              <a:t>forms than homophobia</a:t>
            </a:r>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0113B03-8BEE-469D-9C7D-0DE19DDEB052}" type="slidenum">
              <a:rPr lang="en-CA" smtClean="0"/>
              <a:t>18</a:t>
            </a:fld>
            <a:endParaRPr lang="en-CA"/>
          </a:p>
        </p:txBody>
      </p:sp>
    </p:spTree>
    <p:extLst>
      <p:ext uri="{BB962C8B-B14F-4D97-AF65-F5344CB8AC3E}">
        <p14:creationId xmlns:p14="http://schemas.microsoft.com/office/powerpoint/2010/main" val="367626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Community Resources</a:t>
            </a:r>
            <a:endParaRPr lang="en-CA" sz="4000" dirty="0">
              <a:latin typeface="Arial" pitchFamily="34" charset="0"/>
              <a:cs typeface="Arial" pitchFamily="34" charset="0"/>
            </a:endParaRPr>
          </a:p>
        </p:txBody>
      </p:sp>
      <p:sp>
        <p:nvSpPr>
          <p:cNvPr id="3" name="Content Placeholder 2"/>
          <p:cNvSpPr>
            <a:spLocks noGrp="1"/>
          </p:cNvSpPr>
          <p:nvPr>
            <p:ph idx="1"/>
          </p:nvPr>
        </p:nvSpPr>
        <p:spPr>
          <a:xfrm>
            <a:off x="467544" y="2060848"/>
            <a:ext cx="8229600" cy="4525963"/>
          </a:xfrm>
        </p:spPr>
        <p:txBody>
          <a:bodyPr/>
          <a:lstStyle/>
          <a:p>
            <a:pPr algn="ctr"/>
            <a:r>
              <a:rPr lang="en-CA" sz="2800" dirty="0" smtClean="0">
                <a:latin typeface="Arial" pitchFamily="34" charset="0"/>
                <a:cs typeface="Arial" pitchFamily="34" charset="0"/>
              </a:rPr>
              <a:t>LGBTQ PRIDELINE Durham</a:t>
            </a:r>
          </a:p>
          <a:p>
            <a:pPr algn="ctr"/>
            <a:r>
              <a:rPr lang="en-CA" sz="2800" dirty="0" smtClean="0">
                <a:latin typeface="Arial" pitchFamily="34" charset="0"/>
                <a:cs typeface="Arial" pitchFamily="34" charset="0"/>
              </a:rPr>
              <a:t>PFLAG Durham Region</a:t>
            </a:r>
          </a:p>
          <a:p>
            <a:pPr algn="ctr"/>
            <a:r>
              <a:rPr lang="en-CA" sz="2800" dirty="0" smtClean="0">
                <a:latin typeface="Arial" pitchFamily="34" charset="0"/>
                <a:cs typeface="Arial" pitchFamily="34" charset="0"/>
              </a:rPr>
              <a:t>PRIDE Durham</a:t>
            </a:r>
          </a:p>
          <a:p>
            <a:pPr algn="ctr"/>
            <a:r>
              <a:rPr lang="en-CA" sz="2800" dirty="0" smtClean="0">
                <a:latin typeface="Arial" pitchFamily="34" charset="0"/>
                <a:cs typeface="Arial" pitchFamily="34" charset="0"/>
              </a:rPr>
              <a:t>Sexual Health Clinics </a:t>
            </a:r>
          </a:p>
          <a:p>
            <a:pPr algn="ctr"/>
            <a:endParaRPr lang="en-CA" dirty="0" smtClean="0"/>
          </a:p>
          <a:p>
            <a:endParaRPr lang="en-CA" dirty="0"/>
          </a:p>
        </p:txBody>
      </p:sp>
      <p:pic>
        <p:nvPicPr>
          <p:cNvPr id="1028" name="Picture 4" descr="Pride fl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1860" y="4509120"/>
            <a:ext cx="2664296" cy="164437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20113B03-8BEE-469D-9C7D-0DE19DDEB052}" type="slidenum">
              <a:rPr lang="en-CA" smtClean="0"/>
              <a:t>19</a:t>
            </a:fld>
            <a:endParaRPr lang="en-CA"/>
          </a:p>
        </p:txBody>
      </p:sp>
    </p:spTree>
    <p:extLst>
      <p:ext uri="{BB962C8B-B14F-4D97-AF65-F5344CB8AC3E}">
        <p14:creationId xmlns:p14="http://schemas.microsoft.com/office/powerpoint/2010/main" val="1118617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bg1"/>
                </a:solidFill>
              </a:rPr>
              <a:t>Diversity and inclusion</a:t>
            </a:r>
            <a:endParaRPr lang="en-CA"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sz="2800" dirty="0">
                <a:latin typeface="Arial" pitchFamily="34" charset="0"/>
                <a:cs typeface="Arial" pitchFamily="34" charset="0"/>
              </a:rPr>
              <a:t>DIVERSITY:</a:t>
            </a:r>
          </a:p>
          <a:p>
            <a:pPr marL="914400" lvl="1" indent="-457200">
              <a:buClr>
                <a:schemeClr val="accent1"/>
              </a:buClr>
              <a:buFont typeface="Courier New" pitchFamily="49" charset="0"/>
              <a:buChar char="o"/>
            </a:pPr>
            <a:r>
              <a:rPr lang="en-US" dirty="0">
                <a:latin typeface="Arial" pitchFamily="34" charset="0"/>
                <a:cs typeface="Arial" pitchFamily="34" charset="0"/>
              </a:rPr>
              <a:t>D</a:t>
            </a:r>
            <a:r>
              <a:rPr lang="en-US" dirty="0" smtClean="0">
                <a:latin typeface="Arial" pitchFamily="34" charset="0"/>
                <a:cs typeface="Arial" pitchFamily="34" charset="0"/>
              </a:rPr>
              <a:t>ifferences </a:t>
            </a:r>
            <a:r>
              <a:rPr lang="en-US" dirty="0">
                <a:latin typeface="Arial" pitchFamily="34" charset="0"/>
                <a:cs typeface="Arial" pitchFamily="34" charset="0"/>
              </a:rPr>
              <a:t>among people are accepted and celebrated rather than viewed as sources of </a:t>
            </a:r>
            <a:r>
              <a:rPr lang="en-US" dirty="0" smtClean="0">
                <a:latin typeface="Arial" pitchFamily="34" charset="0"/>
                <a:cs typeface="Arial" pitchFamily="34" charset="0"/>
              </a:rPr>
              <a:t>separation</a:t>
            </a:r>
            <a:endParaRPr lang="en-US" dirty="0">
              <a:latin typeface="Arial" pitchFamily="34" charset="0"/>
              <a:cs typeface="Arial" pitchFamily="34" charset="0"/>
            </a:endParaRPr>
          </a:p>
          <a:p>
            <a:pPr marL="457200" lvl="1" indent="0">
              <a:buClr>
                <a:schemeClr val="accent1"/>
              </a:buClr>
              <a:buNone/>
            </a:pPr>
            <a:endParaRPr lang="en-US" sz="2400" dirty="0">
              <a:latin typeface="Arial" pitchFamily="34" charset="0"/>
              <a:cs typeface="Arial" pitchFamily="34" charset="0"/>
            </a:endParaRPr>
          </a:p>
          <a:p>
            <a:pPr>
              <a:buClr>
                <a:schemeClr val="accent1"/>
              </a:buClr>
            </a:pPr>
            <a:r>
              <a:rPr lang="en-US" sz="2800" dirty="0">
                <a:latin typeface="Arial" pitchFamily="34" charset="0"/>
                <a:cs typeface="Arial" pitchFamily="34" charset="0"/>
              </a:rPr>
              <a:t>INCLUSION:</a:t>
            </a:r>
          </a:p>
          <a:p>
            <a:pPr marL="914400" lvl="1" indent="-457200">
              <a:buClr>
                <a:schemeClr val="accent1"/>
              </a:buClr>
              <a:buFont typeface="Courier New" pitchFamily="49" charset="0"/>
              <a:buChar char="o"/>
            </a:pPr>
            <a:r>
              <a:rPr lang="en-US" dirty="0">
                <a:latin typeface="Arial" pitchFamily="34" charset="0"/>
                <a:cs typeface="Arial" pitchFamily="34" charset="0"/>
              </a:rPr>
              <a:t>E</a:t>
            </a:r>
            <a:r>
              <a:rPr lang="en-US" dirty="0" smtClean="0">
                <a:latin typeface="Arial" pitchFamily="34" charset="0"/>
                <a:cs typeface="Arial" pitchFamily="34" charset="0"/>
              </a:rPr>
              <a:t>veryone</a:t>
            </a:r>
            <a:r>
              <a:rPr lang="en-US" dirty="0">
                <a:latin typeface="Arial" pitchFamily="34" charset="0"/>
                <a:cs typeface="Arial" pitchFamily="34" charset="0"/>
              </a:rPr>
              <a:t>, regardless of race, culture, religion, gender, language, disability, sexual orientation, or any other attribute is included as part of the </a:t>
            </a:r>
            <a:r>
              <a:rPr lang="en-US" dirty="0" smtClean="0">
                <a:latin typeface="Arial" pitchFamily="34" charset="0"/>
                <a:cs typeface="Arial" pitchFamily="34" charset="0"/>
              </a:rPr>
              <a:t>whole</a:t>
            </a:r>
            <a:endParaRPr lang="en-US" dirty="0">
              <a:latin typeface="Arial" pitchFamily="34" charset="0"/>
              <a:cs typeface="Arial" pitchFamily="34" charset="0"/>
            </a:endParaRP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2</a:t>
            </a:fld>
            <a:endParaRPr lang="en-CA"/>
          </a:p>
        </p:txBody>
      </p:sp>
    </p:spTree>
    <p:extLst>
      <p:ext uri="{BB962C8B-B14F-4D97-AF65-F5344CB8AC3E}">
        <p14:creationId xmlns:p14="http://schemas.microsoft.com/office/powerpoint/2010/main" val="1833669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LGBTQ PRIDELINE Durham</a:t>
            </a:r>
            <a:endParaRPr lang="en-CA" sz="4000"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This helpline provides emotional </a:t>
            </a:r>
            <a:r>
              <a:rPr lang="en-US" sz="2800" dirty="0">
                <a:latin typeface="Arial" pitchFamily="34" charset="0"/>
                <a:cs typeface="Arial" pitchFamily="34" charset="0"/>
              </a:rPr>
              <a:t>support, crisis intervention, and community referral information specific to the concerns and issues of the LGBTQ community in Durham Region</a:t>
            </a:r>
            <a:r>
              <a:rPr lang="en-US" sz="2800" dirty="0" smtClean="0">
                <a:latin typeface="Arial" pitchFamily="34" charset="0"/>
                <a:cs typeface="Arial" pitchFamily="34" charset="0"/>
              </a:rPr>
              <a:t>.</a:t>
            </a:r>
          </a:p>
          <a:p>
            <a:endParaRPr lang="en-US" dirty="0"/>
          </a:p>
          <a:p>
            <a:endParaRPr lang="en-CA" dirty="0"/>
          </a:p>
        </p:txBody>
      </p:sp>
      <p:pic>
        <p:nvPicPr>
          <p:cNvPr id="4" name="Picture 3" descr="Pride line durham logo with number provided - 1-855-87-PRIDE (7743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3645024"/>
            <a:ext cx="4464496" cy="3070378"/>
          </a:xfrm>
          <a:prstGeom prst="rect">
            <a:avLst/>
          </a:prstGeom>
        </p:spPr>
      </p:pic>
      <p:sp>
        <p:nvSpPr>
          <p:cNvPr id="5" name="Slide Number Placeholder 4"/>
          <p:cNvSpPr>
            <a:spLocks noGrp="1"/>
          </p:cNvSpPr>
          <p:nvPr>
            <p:ph type="sldNum" sz="quarter" idx="12"/>
          </p:nvPr>
        </p:nvSpPr>
        <p:spPr/>
        <p:txBody>
          <a:bodyPr/>
          <a:lstStyle/>
          <a:p>
            <a:fld id="{20113B03-8BEE-469D-9C7D-0DE19DDEB052}" type="slidenum">
              <a:rPr lang="en-CA" smtClean="0"/>
              <a:t>20</a:t>
            </a:fld>
            <a:endParaRPr lang="en-CA"/>
          </a:p>
        </p:txBody>
      </p:sp>
    </p:spTree>
    <p:extLst>
      <p:ext uri="{BB962C8B-B14F-4D97-AF65-F5344CB8AC3E}">
        <p14:creationId xmlns:p14="http://schemas.microsoft.com/office/powerpoint/2010/main" val="11136398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ide Line Durham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305" y="17453"/>
            <a:ext cx="3109349" cy="2138400"/>
          </a:xfrm>
          <a:prstGeom prst="rect">
            <a:avLst/>
          </a:prstGeom>
        </p:spPr>
      </p:pic>
      <p:sp>
        <p:nvSpPr>
          <p:cNvPr id="3" name="Content Placeholder 2"/>
          <p:cNvSpPr>
            <a:spLocks noGrp="1"/>
          </p:cNvSpPr>
          <p:nvPr>
            <p:ph idx="1"/>
          </p:nvPr>
        </p:nvSpPr>
        <p:spPr>
          <a:xfrm>
            <a:off x="457200" y="1600200"/>
            <a:ext cx="8229600" cy="4925144"/>
          </a:xfrm>
        </p:spPr>
        <p:txBody>
          <a:bodyPr>
            <a:normAutofit fontScale="62500" lnSpcReduction="20000"/>
          </a:bodyPr>
          <a:lstStyle/>
          <a:p>
            <a:r>
              <a:rPr lang="en-US" sz="3500" dirty="0" smtClean="0">
                <a:latin typeface="Arial" pitchFamily="34" charset="0"/>
                <a:cs typeface="Arial" pitchFamily="34" charset="0"/>
              </a:rPr>
              <a:t>Questioning </a:t>
            </a:r>
            <a:r>
              <a:rPr lang="en-US" sz="3500" dirty="0">
                <a:latin typeface="Arial" pitchFamily="34" charset="0"/>
                <a:cs typeface="Arial" pitchFamily="34" charset="0"/>
              </a:rPr>
              <a:t>or confused about their sexual identity or orientation</a:t>
            </a:r>
          </a:p>
          <a:p>
            <a:r>
              <a:rPr lang="en-US" sz="3500" dirty="0">
                <a:latin typeface="Arial" pitchFamily="34" charset="0"/>
                <a:cs typeface="Arial" pitchFamily="34" charset="0"/>
              </a:rPr>
              <a:t>Experiencing troubling or suicidal thoughts who may be identified as LGBTQ</a:t>
            </a:r>
          </a:p>
          <a:p>
            <a:r>
              <a:rPr lang="en-US" sz="3500" dirty="0">
                <a:latin typeface="Arial" pitchFamily="34" charset="0"/>
                <a:cs typeface="Arial" pitchFamily="34" charset="0"/>
              </a:rPr>
              <a:t>Experiencing </a:t>
            </a:r>
            <a:r>
              <a:rPr lang="en-US" sz="3500" dirty="0" smtClean="0">
                <a:latin typeface="Arial" pitchFamily="34" charset="0"/>
                <a:cs typeface="Arial" pitchFamily="34" charset="0"/>
              </a:rPr>
              <a:t>bullying </a:t>
            </a:r>
            <a:r>
              <a:rPr lang="en-US" sz="3500" dirty="0">
                <a:latin typeface="Arial" pitchFamily="34" charset="0"/>
                <a:cs typeface="Arial" pitchFamily="34" charset="0"/>
              </a:rPr>
              <a:t>or isolation and feel that this may be a reaction to their sexual identity or orientation</a:t>
            </a:r>
          </a:p>
          <a:p>
            <a:r>
              <a:rPr lang="en-US" sz="3500" dirty="0">
                <a:latin typeface="Arial" pitchFamily="34" charset="0"/>
                <a:cs typeface="Arial" pitchFamily="34" charset="0"/>
              </a:rPr>
              <a:t>At risk of homelessness or other dangerous situations due to disclosing their sexual orientation (may be asked to leave the home)</a:t>
            </a:r>
          </a:p>
          <a:p>
            <a:r>
              <a:rPr lang="en-US" sz="3500" dirty="0">
                <a:latin typeface="Arial" pitchFamily="34" charset="0"/>
                <a:cs typeface="Arial" pitchFamily="34" charset="0"/>
              </a:rPr>
              <a:t>Are experiencing problems at work due to their LGBTQ status </a:t>
            </a:r>
          </a:p>
          <a:p>
            <a:r>
              <a:rPr lang="en-US" sz="3500" dirty="0">
                <a:latin typeface="Arial" pitchFamily="34" charset="0"/>
                <a:cs typeface="Arial" pitchFamily="34" charset="0"/>
              </a:rPr>
              <a:t>Are being "Gay Bashed"</a:t>
            </a:r>
          </a:p>
          <a:p>
            <a:r>
              <a:rPr lang="en-US" sz="3500" dirty="0">
                <a:latin typeface="Arial" pitchFamily="34" charset="0"/>
                <a:cs typeface="Arial" pitchFamily="34" charset="0"/>
              </a:rPr>
              <a:t>Are a parent or sibling of someone who is LGBTQ identified and you have questions or simply need to talk about how you are feeling</a:t>
            </a:r>
          </a:p>
          <a:p>
            <a:r>
              <a:rPr lang="en-US" sz="3500" dirty="0">
                <a:latin typeface="Arial" pitchFamily="34" charset="0"/>
                <a:cs typeface="Arial" pitchFamily="34" charset="0"/>
              </a:rPr>
              <a:t>Are looking for referrals to LGBTQ "friendly" services</a:t>
            </a:r>
          </a:p>
          <a:p>
            <a:endParaRPr lang="en-CA" dirty="0"/>
          </a:p>
        </p:txBody>
      </p:sp>
      <p:sp>
        <p:nvSpPr>
          <p:cNvPr id="5" name="Title 4"/>
          <p:cNvSpPr>
            <a:spLocks noGrp="1"/>
          </p:cNvSpPr>
          <p:nvPr>
            <p:ph type="title"/>
          </p:nvPr>
        </p:nvSpPr>
        <p:spPr>
          <a:xfrm>
            <a:off x="457200" y="274638"/>
            <a:ext cx="8229600" cy="1282154"/>
          </a:xfrm>
        </p:spPr>
        <p:txBody>
          <a:bodyPr anchor="b">
            <a:normAutofit/>
          </a:bodyPr>
          <a:lstStyle/>
          <a:p>
            <a:pPr algn="l"/>
            <a:r>
              <a:rPr lang="en-US" sz="2200" b="1" dirty="0">
                <a:latin typeface="Arial" pitchFamily="34" charset="0"/>
                <a:cs typeface="Arial" pitchFamily="34" charset="0"/>
              </a:rPr>
              <a:t>Who Calls</a:t>
            </a:r>
            <a:r>
              <a:rPr lang="en-US" sz="2200" b="1" dirty="0" smtClean="0">
                <a:latin typeface="Arial" pitchFamily="34" charset="0"/>
                <a:cs typeface="Arial" pitchFamily="34" charset="0"/>
              </a:rPr>
              <a:t>?</a:t>
            </a:r>
            <a:endParaRPr lang="en-CA" sz="2200" dirty="0"/>
          </a:p>
        </p:txBody>
      </p:sp>
      <p:sp>
        <p:nvSpPr>
          <p:cNvPr id="2" name="Slide Number Placeholder 1"/>
          <p:cNvSpPr>
            <a:spLocks noGrp="1"/>
          </p:cNvSpPr>
          <p:nvPr>
            <p:ph type="sldNum" sz="quarter" idx="12"/>
          </p:nvPr>
        </p:nvSpPr>
        <p:spPr/>
        <p:txBody>
          <a:bodyPr/>
          <a:lstStyle/>
          <a:p>
            <a:fld id="{20113B03-8BEE-469D-9C7D-0DE19DDEB052}" type="slidenum">
              <a:rPr lang="en-CA" smtClean="0"/>
              <a:t>21</a:t>
            </a:fld>
            <a:endParaRPr lang="en-CA"/>
          </a:p>
        </p:txBody>
      </p:sp>
    </p:spTree>
    <p:extLst>
      <p:ext uri="{BB962C8B-B14F-4D97-AF65-F5344CB8AC3E}">
        <p14:creationId xmlns:p14="http://schemas.microsoft.com/office/powerpoint/2010/main" val="949386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solidFill>
                  <a:schemeClr val="bg1"/>
                </a:solidFill>
              </a:rPr>
              <a:t>PFLAG</a:t>
            </a:r>
            <a:r>
              <a:rPr lang="en-CA" dirty="0" smtClean="0">
                <a:solidFill>
                  <a:schemeClr val="bg1"/>
                </a:solidFill>
              </a:rPr>
              <a:t> Canada Durham Region, ON</a:t>
            </a:r>
            <a:endParaRPr lang="en-CA" dirty="0">
              <a:solidFill>
                <a:schemeClr val="bg1"/>
              </a:solidFill>
            </a:endParaRPr>
          </a:p>
        </p:txBody>
      </p:sp>
      <p:sp>
        <p:nvSpPr>
          <p:cNvPr id="5" name="Content Placeholder 4"/>
          <p:cNvSpPr>
            <a:spLocks noGrp="1"/>
          </p:cNvSpPr>
          <p:nvPr>
            <p:ph idx="1"/>
          </p:nvPr>
        </p:nvSpPr>
        <p:spPr>
          <a:xfrm>
            <a:off x="504905" y="2132856"/>
            <a:ext cx="8229600" cy="5112568"/>
          </a:xfrm>
        </p:spPr>
        <p:txBody>
          <a:bodyPr>
            <a:normAutofit fontScale="47500" lnSpcReduction="20000"/>
          </a:bodyPr>
          <a:lstStyle/>
          <a:p>
            <a:r>
              <a:rPr lang="en-CA" sz="4000" dirty="0">
                <a:latin typeface="Arial" pitchFamily="34" charset="0"/>
                <a:cs typeface="Arial" pitchFamily="34" charset="0"/>
              </a:rPr>
              <a:t>PFLAG Durham Region provides support, education and resources on issues of sexual orientation and gender identity/expressions for gay, lesbian, bisexual, transgender, transsexual, two-spirit, intersex, queer, and questioning persons and their families and </a:t>
            </a:r>
            <a:r>
              <a:rPr lang="en-CA" sz="4000" dirty="0" smtClean="0">
                <a:latin typeface="Arial" pitchFamily="34" charset="0"/>
                <a:cs typeface="Arial" pitchFamily="34" charset="0"/>
              </a:rPr>
              <a:t>friends.</a:t>
            </a:r>
          </a:p>
          <a:p>
            <a:pPr marL="0" indent="0">
              <a:buNone/>
            </a:pPr>
            <a:endParaRPr lang="en-CA" sz="4000" dirty="0" smtClean="0">
              <a:latin typeface="Arial" pitchFamily="34" charset="0"/>
              <a:cs typeface="Arial" pitchFamily="34" charset="0"/>
            </a:endParaRPr>
          </a:p>
          <a:p>
            <a:r>
              <a:rPr lang="en-US" sz="4000" dirty="0">
                <a:latin typeface="Arial" pitchFamily="34" charset="0"/>
                <a:cs typeface="Arial" pitchFamily="34" charset="0"/>
              </a:rPr>
              <a:t>P</a:t>
            </a:r>
            <a:r>
              <a:rPr lang="en-US" sz="4000" dirty="0" smtClean="0">
                <a:latin typeface="Arial" pitchFamily="34" charset="0"/>
                <a:cs typeface="Arial" pitchFamily="34" charset="0"/>
              </a:rPr>
              <a:t>eer-to-peer </a:t>
            </a:r>
            <a:r>
              <a:rPr lang="en-US" sz="4000" dirty="0">
                <a:latin typeface="Arial" pitchFamily="34" charset="0"/>
                <a:cs typeface="Arial" pitchFamily="34" charset="0"/>
              </a:rPr>
              <a:t>support teams are available by phone or email to talk </a:t>
            </a:r>
            <a:r>
              <a:rPr lang="en-US" sz="4000" dirty="0" smtClean="0">
                <a:latin typeface="Arial" pitchFamily="34" charset="0"/>
                <a:cs typeface="Arial" pitchFamily="34" charset="0"/>
              </a:rPr>
              <a:t>about </a:t>
            </a:r>
            <a:r>
              <a:rPr lang="en-US" sz="4000" dirty="0">
                <a:latin typeface="Arial" pitchFamily="34" charset="0"/>
                <a:cs typeface="Arial" pitchFamily="34" charset="0"/>
              </a:rPr>
              <a:t>anything you want to discuss about your own sexuality/gender expressions or the gender/sexuality of members of your family or friends</a:t>
            </a:r>
            <a:r>
              <a:rPr lang="en-US" sz="4000" dirty="0" smtClean="0">
                <a:latin typeface="Arial" pitchFamily="34" charset="0"/>
                <a:cs typeface="Arial" pitchFamily="34" charset="0"/>
              </a:rPr>
              <a:t>.</a:t>
            </a:r>
          </a:p>
          <a:p>
            <a:pPr marL="0" indent="0">
              <a:buNone/>
            </a:pPr>
            <a:endParaRPr lang="en-US" sz="4000" dirty="0">
              <a:latin typeface="Arial" pitchFamily="34" charset="0"/>
              <a:cs typeface="Arial" pitchFamily="34" charset="0"/>
            </a:endParaRPr>
          </a:p>
          <a:p>
            <a:r>
              <a:rPr lang="en-US" sz="4000" b="1" dirty="0" smtClean="0">
                <a:latin typeface="Arial" pitchFamily="34" charset="0"/>
                <a:cs typeface="Arial" pitchFamily="34" charset="0"/>
              </a:rPr>
              <a:t>905-231-0533</a:t>
            </a:r>
          </a:p>
          <a:p>
            <a:pPr marL="0" indent="0">
              <a:buNone/>
            </a:pPr>
            <a:endParaRPr lang="en-US" sz="4000" b="1" dirty="0" smtClean="0">
              <a:latin typeface="Arial" pitchFamily="34" charset="0"/>
              <a:cs typeface="Arial" pitchFamily="34" charset="0"/>
            </a:endParaRPr>
          </a:p>
          <a:p>
            <a:r>
              <a:rPr lang="en-US" sz="4000" dirty="0" smtClean="0">
                <a:latin typeface="Arial" pitchFamily="34" charset="0"/>
                <a:cs typeface="Arial" pitchFamily="34" charset="0"/>
              </a:rPr>
              <a:t>Email</a:t>
            </a:r>
            <a:r>
              <a:rPr lang="en-US" sz="4000" dirty="0">
                <a:latin typeface="Arial" pitchFamily="34" charset="0"/>
                <a:cs typeface="Arial" pitchFamily="34" charset="0"/>
              </a:rPr>
              <a:t>: </a:t>
            </a:r>
            <a:r>
              <a:rPr lang="en-US" sz="4000" dirty="0" smtClean="0">
                <a:latin typeface="Arial" pitchFamily="34" charset="0"/>
                <a:cs typeface="Arial" pitchFamily="34" charset="0"/>
                <a:hlinkClick r:id="rId2"/>
              </a:rPr>
              <a:t>support@pflagdurhamregion.com</a:t>
            </a:r>
            <a:endParaRPr lang="en-US" sz="4000" dirty="0" smtClean="0">
              <a:latin typeface="Arial" pitchFamily="34" charset="0"/>
              <a:cs typeface="Arial" pitchFamily="34" charset="0"/>
            </a:endParaRPr>
          </a:p>
          <a:p>
            <a:pPr marL="0" indent="0">
              <a:buNone/>
            </a:pPr>
            <a:endParaRPr lang="en-US" sz="4000" dirty="0" smtClean="0">
              <a:latin typeface="Arial" pitchFamily="34" charset="0"/>
              <a:cs typeface="Arial" pitchFamily="34" charset="0"/>
            </a:endParaRPr>
          </a:p>
          <a:p>
            <a:r>
              <a:rPr lang="en-US" sz="4000" u="sng" dirty="0" smtClean="0">
                <a:latin typeface="Arial" pitchFamily="34" charset="0"/>
                <a:cs typeface="Arial" pitchFamily="34" charset="0"/>
              </a:rPr>
              <a:t>pflagdurhamregion.com</a:t>
            </a:r>
            <a:r>
              <a:rPr lang="en-US" dirty="0"/>
              <a:t/>
            </a:r>
            <a:br>
              <a:rPr lang="en-US" dirty="0"/>
            </a:br>
            <a:endParaRPr lang="en-US" dirty="0"/>
          </a:p>
          <a:p>
            <a:endParaRPr lang="en-CA" dirty="0"/>
          </a:p>
        </p:txBody>
      </p:sp>
      <p:pic>
        <p:nvPicPr>
          <p:cNvPr id="6" name="Picture 5" descr="PFLAG Canada Durham Region, ON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4697"/>
            <a:ext cx="6924469" cy="1797065"/>
          </a:xfrm>
          <a:prstGeom prst="rect">
            <a:avLst/>
          </a:prstGeom>
        </p:spPr>
      </p:pic>
      <p:sp>
        <p:nvSpPr>
          <p:cNvPr id="3" name="Slide Number Placeholder 2"/>
          <p:cNvSpPr>
            <a:spLocks noGrp="1"/>
          </p:cNvSpPr>
          <p:nvPr>
            <p:ph type="sldNum" sz="quarter" idx="12"/>
          </p:nvPr>
        </p:nvSpPr>
        <p:spPr/>
        <p:txBody>
          <a:bodyPr/>
          <a:lstStyle/>
          <a:p>
            <a:fld id="{20113B03-8BEE-469D-9C7D-0DE19DDEB052}" type="slidenum">
              <a:rPr lang="en-CA" smtClean="0"/>
              <a:t>22</a:t>
            </a:fld>
            <a:endParaRPr lang="en-CA"/>
          </a:p>
        </p:txBody>
      </p:sp>
    </p:spTree>
    <p:extLst>
      <p:ext uri="{BB962C8B-B14F-4D97-AF65-F5344CB8AC3E}">
        <p14:creationId xmlns:p14="http://schemas.microsoft.com/office/powerpoint/2010/main" val="2695883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solidFill>
                  <a:schemeClr val="bg1"/>
                </a:solidFill>
              </a:rPr>
              <a:t>Pride DURHAM</a:t>
            </a:r>
            <a:endParaRPr lang="en-CA" dirty="0">
              <a:solidFill>
                <a:schemeClr val="bg1"/>
              </a:solidFill>
            </a:endParaRPr>
          </a:p>
        </p:txBody>
      </p:sp>
      <p:sp>
        <p:nvSpPr>
          <p:cNvPr id="3" name="Content Placeholder 2"/>
          <p:cNvSpPr>
            <a:spLocks noGrp="1"/>
          </p:cNvSpPr>
          <p:nvPr>
            <p:ph idx="1"/>
          </p:nvPr>
        </p:nvSpPr>
        <p:spPr/>
        <p:txBody>
          <a:bodyPr>
            <a:normAutofit fontScale="77500" lnSpcReduction="20000"/>
          </a:bodyPr>
          <a:lstStyle/>
          <a:p>
            <a:r>
              <a:rPr lang="en-US" sz="3300" dirty="0" smtClean="0">
                <a:latin typeface="Arial" pitchFamily="34" charset="0"/>
                <a:cs typeface="Arial" pitchFamily="34" charset="0"/>
              </a:rPr>
              <a:t>Pride </a:t>
            </a:r>
            <a:r>
              <a:rPr lang="en-US" sz="3300" dirty="0">
                <a:latin typeface="Arial" pitchFamily="34" charset="0"/>
                <a:cs typeface="Arial" pitchFamily="34" charset="0"/>
              </a:rPr>
              <a:t>Durham is a not-for-profit organization that hosts Pride and social events in Durham Region including the annual region-wide Pride the second weekend in </a:t>
            </a:r>
            <a:r>
              <a:rPr lang="en-US" sz="3300" dirty="0" smtClean="0">
                <a:latin typeface="Arial" pitchFamily="34" charset="0"/>
                <a:cs typeface="Arial" pitchFamily="34" charset="0"/>
              </a:rPr>
              <a:t>June, </a:t>
            </a:r>
            <a:r>
              <a:rPr lang="en-US" sz="3300" dirty="0">
                <a:latin typeface="Arial" pitchFamily="34" charset="0"/>
                <a:cs typeface="Arial" pitchFamily="34" charset="0"/>
              </a:rPr>
              <a:t>celebrating Lesbian, Gay, Bi-sexual, Transgendered and Queer (LGBTQ) and associated peoples throughout our community.</a:t>
            </a:r>
          </a:p>
          <a:p>
            <a:r>
              <a:rPr lang="en-US" sz="3300" dirty="0">
                <a:latin typeface="Arial" pitchFamily="34" charset="0"/>
                <a:cs typeface="Arial" pitchFamily="34" charset="0"/>
              </a:rPr>
              <a:t>Pride Durham exists to celebrate our culture, commemorate our heritage, educate against homophobia, and empower our diverse lesbian, gay, bi-sexual, transgendered, and associated community across Durham Region. </a:t>
            </a:r>
            <a:endParaRPr lang="en-US" sz="3300" dirty="0" smtClean="0">
              <a:latin typeface="Arial" pitchFamily="34" charset="0"/>
              <a:cs typeface="Arial" pitchFamily="34" charset="0"/>
            </a:endParaRPr>
          </a:p>
          <a:p>
            <a:r>
              <a:rPr lang="en-US" sz="3300" u="sng" dirty="0" smtClean="0">
                <a:latin typeface="Arial" pitchFamily="34" charset="0"/>
                <a:cs typeface="Arial" pitchFamily="34" charset="0"/>
              </a:rPr>
              <a:t>PrideDurham.com</a:t>
            </a:r>
          </a:p>
          <a:p>
            <a:endParaRPr lang="en-US" dirty="0" smtClean="0"/>
          </a:p>
          <a:p>
            <a:endParaRPr lang="en-CA" dirty="0"/>
          </a:p>
        </p:txBody>
      </p:sp>
      <p:pic>
        <p:nvPicPr>
          <p:cNvPr id="5" name="Picture 4" descr="pride Durham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848" y="332656"/>
            <a:ext cx="2311114" cy="933334"/>
          </a:xfrm>
          <a:prstGeom prst="rect">
            <a:avLst/>
          </a:prstGeom>
        </p:spPr>
      </p:pic>
      <p:sp>
        <p:nvSpPr>
          <p:cNvPr id="4" name="Slide Number Placeholder 3"/>
          <p:cNvSpPr>
            <a:spLocks noGrp="1"/>
          </p:cNvSpPr>
          <p:nvPr>
            <p:ph type="sldNum" sz="quarter" idx="12"/>
          </p:nvPr>
        </p:nvSpPr>
        <p:spPr/>
        <p:txBody>
          <a:bodyPr/>
          <a:lstStyle/>
          <a:p>
            <a:fld id="{20113B03-8BEE-469D-9C7D-0DE19DDEB052}" type="slidenum">
              <a:rPr lang="en-CA" smtClean="0"/>
              <a:t>23</a:t>
            </a:fld>
            <a:endParaRPr lang="en-CA"/>
          </a:p>
        </p:txBody>
      </p:sp>
    </p:spTree>
    <p:extLst>
      <p:ext uri="{BB962C8B-B14F-4D97-AF65-F5344CB8AC3E}">
        <p14:creationId xmlns:p14="http://schemas.microsoft.com/office/powerpoint/2010/main" val="2481434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Sexual Health Clinics</a:t>
            </a:r>
            <a:endParaRPr lang="en-CA" sz="4000" dirty="0">
              <a:latin typeface="Arial" pitchFamily="34" charset="0"/>
              <a:cs typeface="Arial" pitchFamily="34" charset="0"/>
            </a:endParaRPr>
          </a:p>
        </p:txBody>
      </p:sp>
      <p:sp>
        <p:nvSpPr>
          <p:cNvPr id="3" name="Content Placeholder 2"/>
          <p:cNvSpPr>
            <a:spLocks noGrp="1"/>
          </p:cNvSpPr>
          <p:nvPr>
            <p:ph idx="1"/>
          </p:nvPr>
        </p:nvSpPr>
        <p:spPr>
          <a:xfrm>
            <a:off x="395536" y="1412776"/>
            <a:ext cx="8229600" cy="4525963"/>
          </a:xfrm>
        </p:spPr>
        <p:txBody>
          <a:bodyPr/>
          <a:lstStyle/>
          <a:p>
            <a:r>
              <a:rPr lang="en-CA" sz="2800" dirty="0" smtClean="0">
                <a:latin typeface="Arial" pitchFamily="34" charset="0"/>
                <a:cs typeface="Arial" pitchFamily="34" charset="0"/>
              </a:rPr>
              <a:t>3 clinics in Durham Region: Oshawa, Pickering and Port Perry</a:t>
            </a:r>
          </a:p>
          <a:p>
            <a:r>
              <a:rPr lang="en-US" sz="2800" dirty="0" smtClean="0">
                <a:latin typeface="Arial" pitchFamily="34" charset="0"/>
                <a:cs typeface="Arial" pitchFamily="34" charset="0"/>
              </a:rPr>
              <a:t>Provide </a:t>
            </a:r>
            <a:r>
              <a:rPr lang="en-US" sz="2800" dirty="0">
                <a:latin typeface="Arial" pitchFamily="34" charset="0"/>
                <a:cs typeface="Arial" pitchFamily="34" charset="0"/>
              </a:rPr>
              <a:t>sexual health information, education, </a:t>
            </a:r>
            <a:r>
              <a:rPr lang="en-US" sz="2800" dirty="0" smtClean="0">
                <a:latin typeface="Arial" pitchFamily="34" charset="0"/>
                <a:cs typeface="Arial" pitchFamily="34" charset="0"/>
              </a:rPr>
              <a:t>counseling, testing, treatment, birth control </a:t>
            </a:r>
            <a:r>
              <a:rPr lang="en-US" sz="2800" dirty="0">
                <a:latin typeface="Arial" pitchFamily="34" charset="0"/>
                <a:cs typeface="Arial" pitchFamily="34" charset="0"/>
              </a:rPr>
              <a:t>and referrals in a supportive and confidential </a:t>
            </a:r>
            <a:r>
              <a:rPr lang="en-US" sz="2800" dirty="0" smtClean="0">
                <a:latin typeface="Arial" pitchFamily="34" charset="0"/>
                <a:cs typeface="Arial" pitchFamily="34" charset="0"/>
              </a:rPr>
              <a:t>environment</a:t>
            </a:r>
          </a:p>
          <a:p>
            <a:r>
              <a:rPr lang="en-CA" sz="2800" u="sng" dirty="0">
                <a:latin typeface="Arial" pitchFamily="34" charset="0"/>
                <a:cs typeface="Arial" pitchFamily="34" charset="0"/>
              </a:rPr>
              <a:t>d</a:t>
            </a:r>
            <a:r>
              <a:rPr lang="en-CA" sz="2800" u="sng" dirty="0" smtClean="0">
                <a:latin typeface="Arial" pitchFamily="34" charset="0"/>
                <a:cs typeface="Arial" pitchFamily="34" charset="0"/>
              </a:rPr>
              <a:t>urham.ca/</a:t>
            </a:r>
            <a:r>
              <a:rPr lang="en-CA" sz="2800" u="sng" dirty="0" err="1" smtClean="0">
                <a:latin typeface="Arial" pitchFamily="34" charset="0"/>
                <a:cs typeface="Arial" pitchFamily="34" charset="0"/>
              </a:rPr>
              <a:t>sexualhealth</a:t>
            </a:r>
            <a:endParaRPr lang="en-US" sz="2800" dirty="0" smtClean="0">
              <a:latin typeface="Arial" pitchFamily="34" charset="0"/>
              <a:cs typeface="Arial" pitchFamily="34" charset="0"/>
            </a:endParaRPr>
          </a:p>
          <a:p>
            <a:endParaRPr lang="en-CA" dirty="0"/>
          </a:p>
        </p:txBody>
      </p:sp>
      <p:pic>
        <p:nvPicPr>
          <p:cNvPr id="4" name="Picture 3" descr="durham.ca/sexualhealth icon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2827" y="5229200"/>
            <a:ext cx="6324430" cy="720849"/>
          </a:xfrm>
          <a:prstGeom prst="rect">
            <a:avLst/>
          </a:prstGeom>
        </p:spPr>
      </p:pic>
      <p:sp>
        <p:nvSpPr>
          <p:cNvPr id="5" name="Slide Number Placeholder 4"/>
          <p:cNvSpPr>
            <a:spLocks noGrp="1"/>
          </p:cNvSpPr>
          <p:nvPr>
            <p:ph type="sldNum" sz="quarter" idx="12"/>
          </p:nvPr>
        </p:nvSpPr>
        <p:spPr/>
        <p:txBody>
          <a:bodyPr/>
          <a:lstStyle/>
          <a:p>
            <a:fld id="{20113B03-8BEE-469D-9C7D-0DE19DDEB052}" type="slidenum">
              <a:rPr lang="en-CA" smtClean="0"/>
              <a:t>24</a:t>
            </a:fld>
            <a:endParaRPr lang="en-CA"/>
          </a:p>
        </p:txBody>
      </p:sp>
    </p:spTree>
    <p:extLst>
      <p:ext uri="{BB962C8B-B14F-4D97-AF65-F5344CB8AC3E}">
        <p14:creationId xmlns:p14="http://schemas.microsoft.com/office/powerpoint/2010/main" val="3040419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cs typeface="Arial" pitchFamily="34" charset="0"/>
              </a:rPr>
              <a:t>CANADIAN HUMAN RIGHTS ACT (1985)</a:t>
            </a:r>
            <a:endParaRPr lang="en-US" dirty="0">
              <a:latin typeface="Arial" pitchFamily="34" charset="0"/>
              <a:cs typeface="Arial" pitchFamily="34" charset="0"/>
            </a:endParaRPr>
          </a:p>
        </p:txBody>
      </p:sp>
      <p:sp>
        <p:nvSpPr>
          <p:cNvPr id="3" name="Content Placeholder 2"/>
          <p:cNvSpPr>
            <a:spLocks noGrp="1"/>
          </p:cNvSpPr>
          <p:nvPr>
            <p:ph sz="quarter" idx="1"/>
          </p:nvPr>
        </p:nvSpPr>
        <p:spPr>
          <a:xfrm>
            <a:off x="755576" y="1844824"/>
            <a:ext cx="7467600" cy="1972816"/>
          </a:xfrm>
        </p:spPr>
        <p:txBody>
          <a:bodyPr>
            <a:normAutofit fontScale="55000" lnSpcReduction="20000"/>
          </a:bodyPr>
          <a:lstStyle/>
          <a:p>
            <a:pPr marL="0" indent="0">
              <a:lnSpc>
                <a:spcPct val="120000"/>
              </a:lnSpc>
              <a:spcBef>
                <a:spcPts val="0"/>
              </a:spcBef>
              <a:buNone/>
            </a:pPr>
            <a:r>
              <a:rPr lang="en-US" sz="4400" dirty="0" smtClean="0">
                <a:latin typeface="Arial" pitchFamily="34" charset="0"/>
                <a:cs typeface="Arial" pitchFamily="34" charset="0"/>
              </a:rPr>
              <a:t>All individuals have an equal opportunity to make for themselves the lives that they are able and wish to have, without being hindered or prevented by </a:t>
            </a:r>
            <a:r>
              <a:rPr lang="en-US" sz="4400" b="1" dirty="0" smtClean="0">
                <a:latin typeface="Arial" pitchFamily="34" charset="0"/>
                <a:cs typeface="Arial" pitchFamily="34" charset="0"/>
              </a:rPr>
              <a:t>discriminatory practices</a:t>
            </a:r>
            <a:r>
              <a:rPr lang="en-US" sz="4400" dirty="0" smtClean="0">
                <a:latin typeface="Arial" pitchFamily="34" charset="0"/>
                <a:cs typeface="Arial" pitchFamily="34" charset="0"/>
              </a:rPr>
              <a:t> based on:</a:t>
            </a:r>
          </a:p>
          <a:p>
            <a:pPr marL="0" indent="0">
              <a:buNone/>
            </a:pPr>
            <a:r>
              <a:rPr lang="en-US" dirty="0" smtClean="0"/>
              <a:t> </a:t>
            </a:r>
            <a:endParaRPr lang="en-US" dirty="0"/>
          </a:p>
        </p:txBody>
      </p:sp>
      <p:graphicFrame>
        <p:nvGraphicFramePr>
          <p:cNvPr id="4" name="Table 3" descr="details of discriminatory areas"/>
          <p:cNvGraphicFramePr>
            <a:graphicFrameLocks noGrp="1"/>
          </p:cNvGraphicFramePr>
          <p:nvPr>
            <p:extLst>
              <p:ext uri="{D42A27DB-BD31-4B8C-83A1-F6EECF244321}">
                <p14:modId xmlns:p14="http://schemas.microsoft.com/office/powerpoint/2010/main" val="897289828"/>
              </p:ext>
            </p:extLst>
          </p:nvPr>
        </p:nvGraphicFramePr>
        <p:xfrm>
          <a:off x="1115616" y="3429000"/>
          <a:ext cx="7416824" cy="2520280"/>
        </p:xfrm>
        <a:graphic>
          <a:graphicData uri="http://schemas.openxmlformats.org/drawingml/2006/table">
            <a:tbl>
              <a:tblPr firstRow="1" bandRow="1">
                <a:tableStyleId>{2D5ABB26-0587-4C30-8999-92F81FD0307C}</a:tableStyleId>
              </a:tblPr>
              <a:tblGrid>
                <a:gridCol w="3708412"/>
                <a:gridCol w="3708412"/>
              </a:tblGrid>
              <a:tr h="2520280">
                <a:tc>
                  <a:txBody>
                    <a:bodyPr/>
                    <a:lstStyle/>
                    <a:p>
                      <a:pPr marL="285750" indent="-285750">
                        <a:buClr>
                          <a:schemeClr val="accent1"/>
                        </a:buClr>
                        <a:buFont typeface="Courier New" pitchFamily="49" charset="0"/>
                        <a:buChar char="o"/>
                      </a:pPr>
                      <a:r>
                        <a:rPr lang="en-US" sz="2400" dirty="0" smtClean="0">
                          <a:solidFill>
                            <a:schemeClr val="tx1"/>
                          </a:solidFill>
                          <a:latin typeface="Arial" pitchFamily="34" charset="0"/>
                          <a:cs typeface="Arial" pitchFamily="34" charset="0"/>
                        </a:rPr>
                        <a:t>Race</a:t>
                      </a:r>
                    </a:p>
                    <a:p>
                      <a:pPr marL="285750" indent="-285750">
                        <a:buClr>
                          <a:schemeClr val="accent1"/>
                        </a:buClr>
                        <a:buFont typeface="Courier New" pitchFamily="49" charset="0"/>
                        <a:buChar char="o"/>
                      </a:pPr>
                      <a:r>
                        <a:rPr lang="en-US" sz="2400" dirty="0" smtClean="0">
                          <a:solidFill>
                            <a:schemeClr val="tx1"/>
                          </a:solidFill>
                          <a:latin typeface="Arial" pitchFamily="34" charset="0"/>
                          <a:cs typeface="Arial" pitchFamily="34" charset="0"/>
                        </a:rPr>
                        <a:t>National</a:t>
                      </a:r>
                      <a:r>
                        <a:rPr lang="en-US" sz="2400" baseline="0" dirty="0" smtClean="0">
                          <a:solidFill>
                            <a:schemeClr val="tx1"/>
                          </a:solidFill>
                          <a:latin typeface="Arial" pitchFamily="34" charset="0"/>
                          <a:cs typeface="Arial" pitchFamily="34" charset="0"/>
                        </a:rPr>
                        <a:t> or ethnic origin</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Colour </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Religion</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Age</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Sex </a:t>
                      </a:r>
                      <a:endParaRPr lang="en-US" sz="2400" dirty="0">
                        <a:solidFill>
                          <a:schemeClr val="tx1"/>
                        </a:solidFill>
                        <a:latin typeface="Arial" pitchFamily="34" charset="0"/>
                        <a:cs typeface="Arial" pitchFamily="34" charset="0"/>
                      </a:endParaRPr>
                    </a:p>
                  </a:txBody>
                  <a:tcPr/>
                </a:tc>
                <a:tc>
                  <a:txBody>
                    <a:bodyPr/>
                    <a:lstStyle/>
                    <a:p>
                      <a:pPr marL="285750" indent="-285750">
                        <a:buClr>
                          <a:schemeClr val="accent1"/>
                        </a:buClr>
                        <a:buFont typeface="Courier New" pitchFamily="49" charset="0"/>
                        <a:buChar char="o"/>
                      </a:pPr>
                      <a:r>
                        <a:rPr lang="en-US" sz="2400" b="0" dirty="0" smtClean="0">
                          <a:solidFill>
                            <a:schemeClr val="tx1"/>
                          </a:solidFill>
                          <a:latin typeface="Arial" pitchFamily="34" charset="0"/>
                          <a:cs typeface="Arial" pitchFamily="34" charset="0"/>
                        </a:rPr>
                        <a:t>Sexual</a:t>
                      </a:r>
                      <a:r>
                        <a:rPr lang="en-US" sz="2400" b="0" baseline="0" dirty="0" smtClean="0">
                          <a:solidFill>
                            <a:schemeClr val="tx1"/>
                          </a:solidFill>
                          <a:latin typeface="Arial" pitchFamily="34" charset="0"/>
                          <a:cs typeface="Arial" pitchFamily="34" charset="0"/>
                        </a:rPr>
                        <a:t> orientation</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Marital status</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Family status</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Disability</a:t>
                      </a:r>
                    </a:p>
                    <a:p>
                      <a:pPr marL="285750" indent="-285750">
                        <a:buClr>
                          <a:schemeClr val="accent1"/>
                        </a:buClr>
                        <a:buFont typeface="Courier New" pitchFamily="49" charset="0"/>
                        <a:buChar char="o"/>
                      </a:pPr>
                      <a:r>
                        <a:rPr lang="en-US" sz="2400" baseline="0" dirty="0" smtClean="0">
                          <a:solidFill>
                            <a:schemeClr val="tx1"/>
                          </a:solidFill>
                          <a:latin typeface="Arial" pitchFamily="34" charset="0"/>
                          <a:cs typeface="Arial" pitchFamily="34" charset="0"/>
                        </a:rPr>
                        <a:t>A conviction that has been pardoned</a:t>
                      </a:r>
                    </a:p>
                  </a:txBody>
                  <a:tcPr/>
                </a:tc>
              </a:tr>
            </a:tbl>
          </a:graphicData>
        </a:graphic>
      </p:graphicFrame>
      <p:sp>
        <p:nvSpPr>
          <p:cNvPr id="5" name="Slide Number Placeholder 4"/>
          <p:cNvSpPr>
            <a:spLocks noGrp="1"/>
          </p:cNvSpPr>
          <p:nvPr>
            <p:ph type="sldNum" sz="quarter" idx="12"/>
          </p:nvPr>
        </p:nvSpPr>
        <p:spPr/>
        <p:txBody>
          <a:bodyPr/>
          <a:lstStyle/>
          <a:p>
            <a:fld id="{20113B03-8BEE-469D-9C7D-0DE19DDEB052}" type="slidenum">
              <a:rPr lang="en-CA" smtClean="0"/>
              <a:t>3</a:t>
            </a:fld>
            <a:endParaRPr lang="en-CA"/>
          </a:p>
        </p:txBody>
      </p:sp>
    </p:spTree>
    <p:extLst>
      <p:ext uri="{BB962C8B-B14F-4D97-AF65-F5344CB8AC3E}">
        <p14:creationId xmlns:p14="http://schemas.microsoft.com/office/powerpoint/2010/main" val="1317740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4000" dirty="0" smtClean="0">
                <a:latin typeface="Arial" pitchFamily="34" charset="0"/>
                <a:cs typeface="Arial" pitchFamily="34" charset="0"/>
              </a:rPr>
              <a:t>SEXUAL IDENTITY</a:t>
            </a:r>
            <a:endParaRPr lang="en-US" sz="4000" dirty="0">
              <a:latin typeface="Arial" pitchFamily="34" charset="0"/>
              <a:cs typeface="Arial" pitchFamily="34" charset="0"/>
            </a:endParaRPr>
          </a:p>
        </p:txBody>
      </p:sp>
      <p:sp>
        <p:nvSpPr>
          <p:cNvPr id="3" name="Content Placeholder 2"/>
          <p:cNvSpPr>
            <a:spLocks noGrp="1"/>
          </p:cNvSpPr>
          <p:nvPr>
            <p:ph sz="quarter" idx="1"/>
          </p:nvPr>
        </p:nvSpPr>
        <p:spPr>
          <a:xfrm>
            <a:off x="609600" y="1600200"/>
            <a:ext cx="7315200" cy="4873752"/>
          </a:xfrm>
        </p:spPr>
        <p:txBody>
          <a:bodyPr>
            <a:normAutofit/>
          </a:bodyPr>
          <a:lstStyle/>
          <a:p>
            <a:pPr>
              <a:lnSpc>
                <a:spcPct val="110000"/>
              </a:lnSpc>
              <a:spcBef>
                <a:spcPts val="0"/>
              </a:spcBef>
            </a:pPr>
            <a:r>
              <a:rPr lang="en-US" sz="2800" dirty="0" smtClean="0">
                <a:latin typeface="Arial" pitchFamily="34" charset="0"/>
                <a:cs typeface="Arial" pitchFamily="34" charset="0"/>
              </a:rPr>
              <a:t>All living things appear in nature with a wide range of naturally occurring variations. Humans vary in skin colour, hair colour, height, etc.</a:t>
            </a:r>
          </a:p>
          <a:p>
            <a:pPr>
              <a:lnSpc>
                <a:spcPct val="110000"/>
              </a:lnSpc>
              <a:spcBef>
                <a:spcPts val="0"/>
              </a:spcBef>
            </a:pPr>
            <a:endParaRPr lang="en-US" sz="2800" dirty="0">
              <a:latin typeface="Arial" pitchFamily="34" charset="0"/>
              <a:cs typeface="Arial" pitchFamily="34" charset="0"/>
            </a:endParaRPr>
          </a:p>
          <a:p>
            <a:pPr>
              <a:lnSpc>
                <a:spcPct val="110000"/>
              </a:lnSpc>
              <a:spcBef>
                <a:spcPts val="0"/>
              </a:spcBef>
            </a:pPr>
            <a:r>
              <a:rPr lang="en-US" sz="2800" dirty="0" smtClean="0">
                <a:latin typeface="Arial" pitchFamily="34" charset="0"/>
                <a:cs typeface="Arial" pitchFamily="34" charset="0"/>
              </a:rPr>
              <a:t>Just as we would expect to see people with red hair, blue eyes, or who are left-handed, it is also normal to expect to see a wide range of diversity within the spectrum of human sexual identity</a:t>
            </a:r>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0113B03-8BEE-469D-9C7D-0DE19DDEB052}" type="slidenum">
              <a:rPr lang="en-CA" smtClean="0"/>
              <a:t>4</a:t>
            </a:fld>
            <a:endParaRPr lang="en-CA"/>
          </a:p>
        </p:txBody>
      </p:sp>
    </p:spTree>
    <p:extLst>
      <p:ext uri="{BB962C8B-B14F-4D97-AF65-F5344CB8AC3E}">
        <p14:creationId xmlns:p14="http://schemas.microsoft.com/office/powerpoint/2010/main" val="243937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4000" dirty="0" smtClean="0">
                <a:latin typeface="Arial" pitchFamily="34" charset="0"/>
                <a:cs typeface="Arial" pitchFamily="34" charset="0"/>
              </a:rPr>
              <a:t>SEXUAL </a:t>
            </a:r>
            <a:r>
              <a:rPr lang="en-US" sz="4000" dirty="0" smtClean="0">
                <a:latin typeface="Arial" pitchFamily="34" charset="0"/>
                <a:cs typeface="Arial" pitchFamily="34" charset="0"/>
              </a:rPr>
              <a:t>IDENTITY</a:t>
            </a:r>
            <a:endParaRPr lang="en-US" sz="4000" dirty="0">
              <a:latin typeface="Arial" pitchFamily="34" charset="0"/>
              <a:cs typeface="Arial" pitchFamily="34" charset="0"/>
            </a:endParaRPr>
          </a:p>
        </p:txBody>
      </p:sp>
      <p:sp>
        <p:nvSpPr>
          <p:cNvPr id="3" name="Content Placeholder 2"/>
          <p:cNvSpPr>
            <a:spLocks noGrp="1"/>
          </p:cNvSpPr>
          <p:nvPr>
            <p:ph sz="quarter" idx="1"/>
          </p:nvPr>
        </p:nvSpPr>
        <p:spPr>
          <a:xfrm>
            <a:off x="609600" y="1600200"/>
            <a:ext cx="7706816" cy="4709120"/>
          </a:xfrm>
        </p:spPr>
        <p:txBody>
          <a:bodyPr>
            <a:noAutofit/>
          </a:bodyPr>
          <a:lstStyle/>
          <a:p>
            <a:pPr>
              <a:spcBef>
                <a:spcPts val="0"/>
              </a:spcBef>
            </a:pPr>
            <a:r>
              <a:rPr lang="en-US" sz="2800" dirty="0">
                <a:latin typeface="Arial" pitchFamily="34" charset="0"/>
                <a:cs typeface="Arial" pitchFamily="34" charset="0"/>
              </a:rPr>
              <a:t>S</a:t>
            </a:r>
            <a:r>
              <a:rPr lang="en-US" sz="2800" dirty="0" smtClean="0">
                <a:latin typeface="Arial" pitchFamily="34" charset="0"/>
                <a:cs typeface="Arial" pitchFamily="34" charset="0"/>
              </a:rPr>
              <a:t>exual identity is developed from any number of influences before, during, and after birth</a:t>
            </a:r>
          </a:p>
          <a:p>
            <a:pPr>
              <a:spcBef>
                <a:spcPts val="0"/>
              </a:spcBef>
            </a:pPr>
            <a:endParaRPr lang="en-US" sz="2800" dirty="0">
              <a:latin typeface="Arial" pitchFamily="34" charset="0"/>
              <a:cs typeface="Arial" pitchFamily="34" charset="0"/>
            </a:endParaRPr>
          </a:p>
          <a:p>
            <a:pPr>
              <a:spcBef>
                <a:spcPts val="0"/>
              </a:spcBef>
            </a:pPr>
            <a:r>
              <a:rPr lang="en-US" sz="2800" dirty="0" smtClean="0">
                <a:latin typeface="Arial" pitchFamily="34" charset="0"/>
                <a:cs typeface="Arial" pitchFamily="34" charset="0"/>
              </a:rPr>
              <a:t>Four distinct and fluid characteristics shape how we think about ourselves and how we relate to others as sexual beings:</a:t>
            </a:r>
          </a:p>
          <a:p>
            <a:pPr lvl="1">
              <a:spcBef>
                <a:spcPts val="0"/>
              </a:spcBef>
              <a:buFont typeface="Courier New" pitchFamily="49" charset="0"/>
              <a:buChar char="o"/>
            </a:pPr>
            <a:r>
              <a:rPr lang="en-US" dirty="0" smtClean="0">
                <a:latin typeface="Arial" pitchFamily="34" charset="0"/>
                <a:cs typeface="Arial" pitchFamily="34" charset="0"/>
              </a:rPr>
              <a:t>Biological Sex</a:t>
            </a:r>
          </a:p>
          <a:p>
            <a:pPr lvl="1">
              <a:spcBef>
                <a:spcPts val="0"/>
              </a:spcBef>
              <a:buFont typeface="Courier New" pitchFamily="49" charset="0"/>
              <a:buChar char="o"/>
            </a:pPr>
            <a:r>
              <a:rPr lang="en-US" dirty="0" smtClean="0">
                <a:latin typeface="Arial" pitchFamily="34" charset="0"/>
                <a:cs typeface="Arial" pitchFamily="34" charset="0"/>
              </a:rPr>
              <a:t>Gender Identity</a:t>
            </a:r>
          </a:p>
          <a:p>
            <a:pPr lvl="1">
              <a:spcBef>
                <a:spcPts val="0"/>
              </a:spcBef>
              <a:buFont typeface="Courier New" pitchFamily="49" charset="0"/>
              <a:buChar char="o"/>
            </a:pPr>
            <a:r>
              <a:rPr lang="en-US" dirty="0" smtClean="0">
                <a:latin typeface="Arial" pitchFamily="34" charset="0"/>
                <a:cs typeface="Arial" pitchFamily="34" charset="0"/>
              </a:rPr>
              <a:t>Sexual Orientation</a:t>
            </a:r>
          </a:p>
          <a:p>
            <a:pPr lvl="1">
              <a:spcBef>
                <a:spcPts val="0"/>
              </a:spcBef>
              <a:buFont typeface="Courier New" pitchFamily="49" charset="0"/>
              <a:buChar char="o"/>
            </a:pPr>
            <a:r>
              <a:rPr lang="en-US" dirty="0">
                <a:latin typeface="Arial" pitchFamily="34" charset="0"/>
                <a:cs typeface="Arial" pitchFamily="34" charset="0"/>
              </a:rPr>
              <a:t>Gender Expression</a:t>
            </a:r>
          </a:p>
          <a:p>
            <a:pPr lvl="1">
              <a:spcBef>
                <a:spcPts val="0"/>
              </a:spcBef>
            </a:pPr>
            <a:endParaRPr lang="en-US" dirty="0"/>
          </a:p>
        </p:txBody>
      </p:sp>
      <p:sp>
        <p:nvSpPr>
          <p:cNvPr id="4" name="Slide Number Placeholder 3"/>
          <p:cNvSpPr>
            <a:spLocks noGrp="1"/>
          </p:cNvSpPr>
          <p:nvPr>
            <p:ph type="sldNum" sz="quarter" idx="12"/>
          </p:nvPr>
        </p:nvSpPr>
        <p:spPr/>
        <p:txBody>
          <a:bodyPr/>
          <a:lstStyle/>
          <a:p>
            <a:fld id="{20113B03-8BEE-469D-9C7D-0DE19DDEB052}" type="slidenum">
              <a:rPr lang="en-CA" smtClean="0"/>
              <a:t>5</a:t>
            </a:fld>
            <a:endParaRPr lang="en-CA"/>
          </a:p>
        </p:txBody>
      </p:sp>
    </p:spTree>
    <p:extLst>
      <p:ext uri="{BB962C8B-B14F-4D97-AF65-F5344CB8AC3E}">
        <p14:creationId xmlns:p14="http://schemas.microsoft.com/office/powerpoint/2010/main" val="1945179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Biological Sex</a:t>
            </a:r>
            <a:endParaRPr lang="en-CA" sz="40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en-CA" sz="2800" dirty="0" smtClean="0">
                <a:latin typeface="Arial" pitchFamily="34" charset="0"/>
                <a:cs typeface="Arial" pitchFamily="34" charset="0"/>
              </a:rPr>
              <a:t>Classification based on our anatomy or genetics</a:t>
            </a:r>
            <a:endParaRPr lang="en-CA" sz="2800" dirty="0">
              <a:latin typeface="Arial" pitchFamily="34" charset="0"/>
              <a:cs typeface="Arial" pitchFamily="34" charset="0"/>
            </a:endParaRPr>
          </a:p>
          <a:p>
            <a:pPr marL="0" indent="0" algn="ctr">
              <a:buNone/>
            </a:pPr>
            <a:r>
              <a:rPr lang="en-CA" sz="2800" dirty="0" smtClean="0">
                <a:solidFill>
                  <a:srgbClr val="0070C0"/>
                </a:solidFill>
                <a:latin typeface="Arial" pitchFamily="34" charset="0"/>
                <a:cs typeface="Arial" pitchFamily="34" charset="0"/>
              </a:rPr>
              <a:t>MALE</a:t>
            </a:r>
            <a:r>
              <a:rPr lang="en-CA" sz="2800" dirty="0" smtClean="0">
                <a:latin typeface="Arial" pitchFamily="34" charset="0"/>
                <a:cs typeface="Arial" pitchFamily="34" charset="0"/>
              </a:rPr>
              <a:t>                  </a:t>
            </a:r>
            <a:r>
              <a:rPr lang="en-CA" sz="2800" dirty="0" smtClean="0">
                <a:solidFill>
                  <a:schemeClr val="accent4"/>
                </a:solidFill>
                <a:latin typeface="Arial" pitchFamily="34" charset="0"/>
                <a:cs typeface="Arial" pitchFamily="34" charset="0"/>
              </a:rPr>
              <a:t>INTERSEX</a:t>
            </a:r>
            <a:r>
              <a:rPr lang="en-CA" sz="2800" dirty="0" smtClean="0">
                <a:latin typeface="Arial" pitchFamily="34" charset="0"/>
                <a:cs typeface="Arial" pitchFamily="34" charset="0"/>
              </a:rPr>
              <a:t>               </a:t>
            </a:r>
            <a:r>
              <a:rPr lang="en-CA" sz="2800" dirty="0" smtClean="0">
                <a:solidFill>
                  <a:srgbClr val="FF0000"/>
                </a:solidFill>
                <a:latin typeface="Arial" pitchFamily="34" charset="0"/>
                <a:cs typeface="Arial" pitchFamily="34" charset="0"/>
              </a:rPr>
              <a:t>FEMALE</a:t>
            </a:r>
            <a:r>
              <a:rPr lang="en-CA" sz="2800" dirty="0" smtClean="0">
                <a:latin typeface="Arial" pitchFamily="34" charset="0"/>
                <a:cs typeface="Arial" pitchFamily="34" charset="0"/>
              </a:rPr>
              <a:t>      (XY)                                                      (XX)</a:t>
            </a:r>
            <a:endParaRPr lang="en-CA" sz="2800" dirty="0">
              <a:latin typeface="Arial" pitchFamily="34" charset="0"/>
              <a:cs typeface="Arial" pitchFamily="34" charset="0"/>
            </a:endParaRPr>
          </a:p>
          <a:p>
            <a:r>
              <a:rPr lang="en-CA" sz="2800" dirty="0" smtClean="0">
                <a:latin typeface="Arial" pitchFamily="34" charset="0"/>
                <a:cs typeface="Arial" pitchFamily="34" charset="0"/>
              </a:rPr>
              <a:t>Biological sex is not always obvious</a:t>
            </a:r>
          </a:p>
          <a:p>
            <a:r>
              <a:rPr lang="en-CA" sz="2800" dirty="0" smtClean="0">
                <a:latin typeface="Arial" pitchFamily="34" charset="0"/>
                <a:cs typeface="Arial" pitchFamily="34" charset="0"/>
              </a:rPr>
              <a:t>Some people are born with physical characteristics of both sexes (intersex)</a:t>
            </a:r>
          </a:p>
          <a:p>
            <a:r>
              <a:rPr lang="en-CA" sz="2800" dirty="0" smtClean="0">
                <a:latin typeface="Arial" pitchFamily="34" charset="0"/>
                <a:cs typeface="Arial" pitchFamily="34" charset="0"/>
              </a:rPr>
              <a:t>Intersex conditions are not always visible at birth, and may not be noticed until puberty (when hormones produce unexpected changes) or during medical procedures</a:t>
            </a:r>
            <a:endParaRPr lang="en-CA"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20113B03-8BEE-469D-9C7D-0DE19DDEB052}" type="slidenum">
              <a:rPr lang="en-CA" smtClean="0"/>
              <a:t>6</a:t>
            </a:fld>
            <a:endParaRPr lang="en-CA"/>
          </a:p>
        </p:txBody>
      </p:sp>
    </p:spTree>
    <p:extLst>
      <p:ext uri="{BB962C8B-B14F-4D97-AF65-F5344CB8AC3E}">
        <p14:creationId xmlns:p14="http://schemas.microsoft.com/office/powerpoint/2010/main" val="2987962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latin typeface="Arial" pitchFamily="34" charset="0"/>
                <a:cs typeface="Arial" pitchFamily="34" charset="0"/>
              </a:rPr>
              <a:t>Gender Identity</a:t>
            </a:r>
            <a:endParaRPr lang="en-CA" sz="40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US" sz="2800" dirty="0">
                <a:latin typeface="Arial" pitchFamily="34" charset="0"/>
                <a:cs typeface="Arial" pitchFamily="34" charset="0"/>
              </a:rPr>
              <a:t>One’s </a:t>
            </a:r>
            <a:r>
              <a:rPr lang="en-US" sz="2800" b="1" dirty="0">
                <a:latin typeface="Arial" pitchFamily="34" charset="0"/>
                <a:cs typeface="Arial" pitchFamily="34" charset="0"/>
              </a:rPr>
              <a:t>internal and psychological </a:t>
            </a:r>
            <a:r>
              <a:rPr lang="en-US" sz="2800" dirty="0">
                <a:latin typeface="Arial" pitchFamily="34" charset="0"/>
                <a:cs typeface="Arial" pitchFamily="34" charset="0"/>
              </a:rPr>
              <a:t>sense of oneself as male or female, or both or neither, </a:t>
            </a:r>
            <a:r>
              <a:rPr lang="en-US" sz="2800" b="1" dirty="0">
                <a:latin typeface="Arial" pitchFamily="34" charset="0"/>
                <a:cs typeface="Arial" pitchFamily="34" charset="0"/>
              </a:rPr>
              <a:t>regardless of sexual </a:t>
            </a:r>
            <a:r>
              <a:rPr lang="en-US" sz="2800" b="1" dirty="0" smtClean="0">
                <a:latin typeface="Arial" pitchFamily="34" charset="0"/>
                <a:cs typeface="Arial" pitchFamily="34" charset="0"/>
              </a:rPr>
              <a:t>orientation</a:t>
            </a:r>
          </a:p>
          <a:p>
            <a:pPr marL="0" indent="0">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There </a:t>
            </a:r>
            <a:r>
              <a:rPr lang="en-US" sz="2800" dirty="0">
                <a:latin typeface="Arial" pitchFamily="34" charset="0"/>
                <a:cs typeface="Arial" pitchFamily="34" charset="0"/>
              </a:rPr>
              <a:t>are some people who question their gender identity and may feel unsure of their </a:t>
            </a:r>
            <a:r>
              <a:rPr lang="en-US" sz="2800" dirty="0" smtClean="0">
                <a:latin typeface="Arial" pitchFamily="34" charset="0"/>
                <a:cs typeface="Arial" pitchFamily="34" charset="0"/>
              </a:rPr>
              <a:t>gender</a:t>
            </a:r>
          </a:p>
          <a:p>
            <a:pPr marL="0" indent="0">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Some people feel they </a:t>
            </a:r>
            <a:r>
              <a:rPr lang="en-US" sz="2800" dirty="0">
                <a:latin typeface="Arial" pitchFamily="34" charset="0"/>
                <a:cs typeface="Arial" pitchFamily="34" charset="0"/>
              </a:rPr>
              <a:t>are not of the same gender as their biological sex or physical </a:t>
            </a:r>
            <a:r>
              <a:rPr lang="en-US" sz="2800" dirty="0" smtClean="0">
                <a:latin typeface="Arial" pitchFamily="34" charset="0"/>
                <a:cs typeface="Arial" pitchFamily="34" charset="0"/>
              </a:rPr>
              <a:t>body</a:t>
            </a:r>
            <a:endParaRPr lang="en-US" sz="2800" dirty="0">
              <a:latin typeface="Arial" pitchFamily="34" charset="0"/>
              <a:cs typeface="Arial" pitchFamily="34" charset="0"/>
            </a:endParaRP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7</a:t>
            </a:fld>
            <a:endParaRPr lang="en-CA"/>
          </a:p>
        </p:txBody>
      </p:sp>
    </p:spTree>
    <p:extLst>
      <p:ext uri="{BB962C8B-B14F-4D97-AF65-F5344CB8AC3E}">
        <p14:creationId xmlns:p14="http://schemas.microsoft.com/office/powerpoint/2010/main" val="2559680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Gender Identity: </a:t>
            </a:r>
            <a:r>
              <a:rPr lang="en-CA" dirty="0" err="1" smtClean="0"/>
              <a:t>Cisgender</a:t>
            </a:r>
            <a:endParaRPr lang="en-CA" dirty="0"/>
          </a:p>
        </p:txBody>
      </p:sp>
      <p:sp>
        <p:nvSpPr>
          <p:cNvPr id="3" name="Content Placeholder 2"/>
          <p:cNvSpPr>
            <a:spLocks noGrp="1"/>
          </p:cNvSpPr>
          <p:nvPr>
            <p:ph idx="1"/>
          </p:nvPr>
        </p:nvSpPr>
        <p:spPr/>
        <p:txBody>
          <a:bodyPr/>
          <a:lstStyle/>
          <a:p>
            <a:r>
              <a:rPr lang="en-US" dirty="0" smtClean="0"/>
              <a:t>The term “</a:t>
            </a:r>
            <a:r>
              <a:rPr lang="en-US" dirty="0" err="1"/>
              <a:t>c</a:t>
            </a:r>
            <a:r>
              <a:rPr lang="en-US" dirty="0" err="1" smtClean="0"/>
              <a:t>isgender</a:t>
            </a:r>
            <a:r>
              <a:rPr lang="en-US" dirty="0"/>
              <a:t>” refers to people whose sex and gender are congruent by predominant cultural standards: women who have female bodies, men who have male </a:t>
            </a:r>
            <a:r>
              <a:rPr lang="en-US" dirty="0" smtClean="0"/>
              <a:t>bodies</a:t>
            </a:r>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8</a:t>
            </a:fld>
            <a:endParaRPr lang="en-CA"/>
          </a:p>
        </p:txBody>
      </p:sp>
    </p:spTree>
    <p:extLst>
      <p:ext uri="{BB962C8B-B14F-4D97-AF65-F5344CB8AC3E}">
        <p14:creationId xmlns:p14="http://schemas.microsoft.com/office/powerpoint/2010/main" val="234723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Gender Identity: Transgender</a:t>
            </a:r>
            <a:endParaRPr lang="en-CA" dirty="0"/>
          </a:p>
        </p:txBody>
      </p:sp>
      <p:sp>
        <p:nvSpPr>
          <p:cNvPr id="3" name="Content Placeholder 2"/>
          <p:cNvSpPr>
            <a:spLocks noGrp="1"/>
          </p:cNvSpPr>
          <p:nvPr>
            <p:ph idx="1"/>
          </p:nvPr>
        </p:nvSpPr>
        <p:spPr/>
        <p:txBody>
          <a:bodyPr>
            <a:normAutofit/>
          </a:bodyPr>
          <a:lstStyle/>
          <a:p>
            <a:r>
              <a:rPr lang="en-US" dirty="0"/>
              <a:t>The term “transgender” is </a:t>
            </a:r>
            <a:r>
              <a:rPr lang="en-US" dirty="0" smtClean="0"/>
              <a:t>used </a:t>
            </a:r>
            <a:r>
              <a:rPr lang="en-US" dirty="0"/>
              <a:t>to refer to a person whose </a:t>
            </a:r>
            <a:r>
              <a:rPr lang="en-US" dirty="0" smtClean="0"/>
              <a:t>biological sex </a:t>
            </a:r>
            <a:r>
              <a:rPr lang="en-US" dirty="0"/>
              <a:t>(i.e., anatomy, hormones, chromosomes) </a:t>
            </a:r>
            <a:r>
              <a:rPr lang="en-US" dirty="0" smtClean="0"/>
              <a:t>is inconsistent </a:t>
            </a:r>
            <a:r>
              <a:rPr lang="en-US" dirty="0"/>
              <a:t>with their gender (i.e., sense of self, behavior, appearance).  </a:t>
            </a:r>
            <a:endParaRPr lang="en-US" dirty="0" smtClean="0"/>
          </a:p>
          <a:p>
            <a:r>
              <a:rPr lang="en-US" dirty="0" smtClean="0"/>
              <a:t>Some transgender </a:t>
            </a:r>
            <a:r>
              <a:rPr lang="en-US" dirty="0"/>
              <a:t>people seek to change their sex to match their </a:t>
            </a:r>
            <a:r>
              <a:rPr lang="en-US" dirty="0" smtClean="0"/>
              <a:t>gender using medical procedures (</a:t>
            </a:r>
            <a:r>
              <a:rPr lang="en-US" dirty="0" err="1" smtClean="0"/>
              <a:t>i.e</a:t>
            </a:r>
            <a:r>
              <a:rPr lang="en-US" dirty="0" smtClean="0"/>
              <a:t> hormones, surgery).</a:t>
            </a:r>
          </a:p>
          <a:p>
            <a:endParaRPr lang="en-CA" dirty="0"/>
          </a:p>
        </p:txBody>
      </p:sp>
      <p:sp>
        <p:nvSpPr>
          <p:cNvPr id="4" name="Slide Number Placeholder 3"/>
          <p:cNvSpPr>
            <a:spLocks noGrp="1"/>
          </p:cNvSpPr>
          <p:nvPr>
            <p:ph type="sldNum" sz="quarter" idx="12"/>
          </p:nvPr>
        </p:nvSpPr>
        <p:spPr/>
        <p:txBody>
          <a:bodyPr/>
          <a:lstStyle/>
          <a:p>
            <a:fld id="{20113B03-8BEE-469D-9C7D-0DE19DDEB052}" type="slidenum">
              <a:rPr lang="en-CA" smtClean="0"/>
              <a:t>9</a:t>
            </a:fld>
            <a:endParaRPr lang="en-CA"/>
          </a:p>
        </p:txBody>
      </p:sp>
    </p:spTree>
    <p:extLst>
      <p:ext uri="{BB962C8B-B14F-4D97-AF65-F5344CB8AC3E}">
        <p14:creationId xmlns:p14="http://schemas.microsoft.com/office/powerpoint/2010/main" val="3966693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555</TotalTime>
  <Words>2108</Words>
  <Application>Microsoft Office PowerPoint</Application>
  <PresentationFormat>On-screen Show (4:3)</PresentationFormat>
  <Paragraphs>195</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Gender Identity  and  Sexual Orientation</vt:lpstr>
      <vt:lpstr>Diversity and inclusion</vt:lpstr>
      <vt:lpstr>CANADIAN HUMAN RIGHTS ACT (1985)</vt:lpstr>
      <vt:lpstr>SEXUAL IDENTITY</vt:lpstr>
      <vt:lpstr>SEXUAL IDENTITY</vt:lpstr>
      <vt:lpstr>Biological Sex</vt:lpstr>
      <vt:lpstr>Gender Identity</vt:lpstr>
      <vt:lpstr>Gender Identity: Cisgender</vt:lpstr>
      <vt:lpstr>Gender Identity: Transgender</vt:lpstr>
      <vt:lpstr>GENDER IDENTITY IS NOT THE SAME AS SEXUAL ORIENTATION:</vt:lpstr>
      <vt:lpstr>Sexual Orientation</vt:lpstr>
      <vt:lpstr>Gender Expression</vt:lpstr>
      <vt:lpstr>Characteristics of Sexual Identity</vt:lpstr>
      <vt:lpstr>Activity:  Aspects of Identity </vt:lpstr>
      <vt:lpstr>Activity: Aspects of Identity</vt:lpstr>
      <vt:lpstr>Activity: Aspects of Identity</vt:lpstr>
      <vt:lpstr>TYPES OF DISCRIMINATION: HOMOPHOBIA</vt:lpstr>
      <vt:lpstr>TYPES OF DISCRIMINATION:  HETEROSEXISM</vt:lpstr>
      <vt:lpstr>Community Resources</vt:lpstr>
      <vt:lpstr>LGBTQ PRIDELINE Durham</vt:lpstr>
      <vt:lpstr>Who Calls?</vt:lpstr>
      <vt:lpstr>PFLAG Canada Durham Region, ON</vt:lpstr>
      <vt:lpstr>Pride DURHAM</vt:lpstr>
      <vt:lpstr>Sexual Health Clinics</vt:lpstr>
    </vt:vector>
  </TitlesOfParts>
  <Company>Region of Durham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Identity and  Sexual Orientation</dc:title>
  <dc:creator>Durham Region Health Department</dc:creator>
  <cp:lastModifiedBy>Durham Region Health Department</cp:lastModifiedBy>
  <cp:revision>30</cp:revision>
  <cp:lastPrinted>2014-08-25T15:48:11Z</cp:lastPrinted>
  <dcterms:created xsi:type="dcterms:W3CDTF">2014-07-09T15:54:38Z</dcterms:created>
  <dcterms:modified xsi:type="dcterms:W3CDTF">2017-08-30T16:41:31Z</dcterms:modified>
</cp:coreProperties>
</file>