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429" autoAdjust="0"/>
  </p:normalViewPr>
  <p:slideViewPr>
    <p:cSldViewPr>
      <p:cViewPr varScale="1">
        <p:scale>
          <a:sx n="41" d="100"/>
          <a:sy n="41" d="100"/>
        </p:scale>
        <p:origin x="-1440"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FCC1E1E-DAD6-4C99-9C87-50A1E0A82706}" type="datetimeFigureOut">
              <a:rPr lang="en-CA" smtClean="0"/>
              <a:t>30/08/2017</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D6950A5-F191-4D83-A294-A23B275B1C71}" type="slidenum">
              <a:rPr lang="en-CA" smtClean="0"/>
              <a:t>‹#›</a:t>
            </a:fld>
            <a:endParaRPr lang="en-CA"/>
          </a:p>
        </p:txBody>
      </p:sp>
    </p:spTree>
    <p:extLst>
      <p:ext uri="{BB962C8B-B14F-4D97-AF65-F5344CB8AC3E}">
        <p14:creationId xmlns:p14="http://schemas.microsoft.com/office/powerpoint/2010/main" val="2909918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BD6950A5-F191-4D83-A294-A23B275B1C71}" type="slidenum">
              <a:rPr lang="en-CA" smtClean="0"/>
              <a:t>1</a:t>
            </a:fld>
            <a:endParaRPr lang="en-CA"/>
          </a:p>
        </p:txBody>
      </p:sp>
    </p:spTree>
    <p:extLst>
      <p:ext uri="{BB962C8B-B14F-4D97-AF65-F5344CB8AC3E}">
        <p14:creationId xmlns:p14="http://schemas.microsoft.com/office/powerpoint/2010/main" val="3028774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Answer</a:t>
            </a:r>
            <a:r>
              <a:rPr lang="en-CA" baseline="0" dirty="0" smtClean="0"/>
              <a:t> to Ethan and Olivia Case 2 </a:t>
            </a:r>
            <a:r>
              <a:rPr lang="en-CA" dirty="0" smtClean="0"/>
              <a:t>question a)</a:t>
            </a:r>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10</a:t>
            </a:fld>
            <a:endParaRPr lang="en-CA"/>
          </a:p>
        </p:txBody>
      </p:sp>
    </p:spTree>
    <p:extLst>
      <p:ext uri="{BB962C8B-B14F-4D97-AF65-F5344CB8AC3E}">
        <p14:creationId xmlns:p14="http://schemas.microsoft.com/office/powerpoint/2010/main" val="3665000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Answer</a:t>
            </a:r>
            <a:r>
              <a:rPr lang="en-CA" baseline="0" dirty="0" smtClean="0"/>
              <a:t> to Ethan and Olivia Case 2 </a:t>
            </a:r>
            <a:r>
              <a:rPr lang="en-CA" dirty="0" smtClean="0"/>
              <a:t>question </a:t>
            </a:r>
            <a:r>
              <a:rPr lang="en-CA" baseline="0" dirty="0" smtClean="0"/>
              <a:t>c) </a:t>
            </a:r>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11</a:t>
            </a:fld>
            <a:endParaRPr lang="en-CA"/>
          </a:p>
        </p:txBody>
      </p:sp>
    </p:spTree>
    <p:extLst>
      <p:ext uri="{BB962C8B-B14F-4D97-AF65-F5344CB8AC3E}">
        <p14:creationId xmlns:p14="http://schemas.microsoft.com/office/powerpoint/2010/main" val="40732939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Answer</a:t>
            </a:r>
            <a:r>
              <a:rPr lang="en-CA" baseline="0" dirty="0" smtClean="0"/>
              <a:t> to Ethan and Olivia Case 2 </a:t>
            </a:r>
            <a:r>
              <a:rPr lang="en-CA" dirty="0" smtClean="0"/>
              <a:t>question 3 b) </a:t>
            </a:r>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12</a:t>
            </a:fld>
            <a:endParaRPr lang="en-CA"/>
          </a:p>
        </p:txBody>
      </p:sp>
    </p:spTree>
    <p:extLst>
      <p:ext uri="{BB962C8B-B14F-4D97-AF65-F5344CB8AC3E}">
        <p14:creationId xmlns:p14="http://schemas.microsoft.com/office/powerpoint/2010/main" val="1820121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BD6950A5-F191-4D83-A294-A23B275B1C71}" type="slidenum">
              <a:rPr lang="en-CA" smtClean="0"/>
              <a:t>2</a:t>
            </a:fld>
            <a:endParaRPr lang="en-CA"/>
          </a:p>
        </p:txBody>
      </p:sp>
    </p:spTree>
    <p:extLst>
      <p:ext uri="{BB962C8B-B14F-4D97-AF65-F5344CB8AC3E}">
        <p14:creationId xmlns:p14="http://schemas.microsoft.com/office/powerpoint/2010/main" val="173827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Distribute handout:</a:t>
            </a:r>
            <a:r>
              <a:rPr lang="en-CA" baseline="0" dirty="0" smtClean="0"/>
              <a:t> Could it Happen to you? Part A</a:t>
            </a:r>
          </a:p>
          <a:p>
            <a:endParaRPr lang="en-CA" baseline="0" dirty="0" smtClean="0"/>
          </a:p>
          <a:p>
            <a:r>
              <a:rPr lang="en-CA" baseline="0" dirty="0" smtClean="0"/>
              <a:t>Have students complete exercise</a:t>
            </a:r>
          </a:p>
          <a:p>
            <a:endParaRPr lang="en-CA" baseline="0" dirty="0" smtClean="0"/>
          </a:p>
          <a:p>
            <a:r>
              <a:rPr lang="en-CA" baseline="0" dirty="0" smtClean="0"/>
              <a:t>Distribute handout: Could it Happen to You? Part B</a:t>
            </a:r>
          </a:p>
          <a:p>
            <a:endParaRPr lang="en-CA" baseline="0" dirty="0" smtClean="0"/>
          </a:p>
          <a:p>
            <a:r>
              <a:rPr lang="en-CA" baseline="0" dirty="0" smtClean="0"/>
              <a:t>Have students complete the exercise</a:t>
            </a:r>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3</a:t>
            </a:fld>
            <a:endParaRPr lang="en-CA"/>
          </a:p>
        </p:txBody>
      </p:sp>
    </p:spTree>
    <p:extLst>
      <p:ext uri="{BB962C8B-B14F-4D97-AF65-F5344CB8AC3E}">
        <p14:creationId xmlns:p14="http://schemas.microsoft.com/office/powerpoint/2010/main" val="2746468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Read First Case study out</a:t>
            </a:r>
            <a:r>
              <a:rPr lang="en-CA" baseline="0" dirty="0" smtClean="0"/>
              <a:t> loud </a:t>
            </a:r>
            <a:r>
              <a:rPr lang="en-CA" dirty="0" smtClean="0"/>
              <a:t>or have a</a:t>
            </a:r>
            <a:r>
              <a:rPr lang="en-CA" baseline="0" dirty="0" smtClean="0"/>
              <a:t> student volunteer to read out loud.</a:t>
            </a:r>
          </a:p>
          <a:p>
            <a:endParaRPr lang="en-CA" baseline="0" dirty="0" smtClean="0"/>
          </a:p>
          <a:p>
            <a:r>
              <a:rPr lang="en-CA" baseline="0" dirty="0" smtClean="0"/>
              <a:t>Ask students questions associated in lesson</a:t>
            </a:r>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4</a:t>
            </a:fld>
            <a:endParaRPr lang="en-CA"/>
          </a:p>
        </p:txBody>
      </p:sp>
    </p:spTree>
    <p:extLst>
      <p:ext uri="{BB962C8B-B14F-4D97-AF65-F5344CB8AC3E}">
        <p14:creationId xmlns:p14="http://schemas.microsoft.com/office/powerpoint/2010/main" val="522389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Answer</a:t>
            </a:r>
            <a:r>
              <a:rPr lang="en-CA" baseline="0" dirty="0" smtClean="0"/>
              <a:t> to  Ethan and Olivia Case 1 question a)</a:t>
            </a:r>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5</a:t>
            </a:fld>
            <a:endParaRPr lang="en-CA"/>
          </a:p>
        </p:txBody>
      </p:sp>
    </p:spTree>
    <p:extLst>
      <p:ext uri="{BB962C8B-B14F-4D97-AF65-F5344CB8AC3E}">
        <p14:creationId xmlns:p14="http://schemas.microsoft.com/office/powerpoint/2010/main" val="36461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Answer</a:t>
            </a:r>
            <a:r>
              <a:rPr lang="en-CA" baseline="0" dirty="0" smtClean="0"/>
              <a:t> to  Ethan and Olivia Case 1 question b)</a:t>
            </a:r>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6</a:t>
            </a:fld>
            <a:endParaRPr lang="en-CA"/>
          </a:p>
        </p:txBody>
      </p:sp>
    </p:spTree>
    <p:extLst>
      <p:ext uri="{BB962C8B-B14F-4D97-AF65-F5344CB8AC3E}">
        <p14:creationId xmlns:p14="http://schemas.microsoft.com/office/powerpoint/2010/main" val="2161708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Answer</a:t>
            </a:r>
            <a:r>
              <a:rPr lang="en-CA" baseline="0" dirty="0" smtClean="0"/>
              <a:t> to Ethan and Olivia Case 1 question d)</a:t>
            </a:r>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7</a:t>
            </a:fld>
            <a:endParaRPr lang="en-CA"/>
          </a:p>
        </p:txBody>
      </p:sp>
    </p:spTree>
    <p:extLst>
      <p:ext uri="{BB962C8B-B14F-4D97-AF65-F5344CB8AC3E}">
        <p14:creationId xmlns:p14="http://schemas.microsoft.com/office/powerpoint/2010/main" val="1131349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Answer</a:t>
            </a:r>
            <a:r>
              <a:rPr lang="en-CA" baseline="0" dirty="0" smtClean="0"/>
              <a:t> to Ethan and Olivia Case 1 question </a:t>
            </a:r>
            <a:r>
              <a:rPr lang="en-CA" dirty="0" smtClean="0"/>
              <a:t>e)</a:t>
            </a:r>
            <a:r>
              <a:rPr lang="en-CA" baseline="0" dirty="0" smtClean="0"/>
              <a:t>  </a:t>
            </a:r>
          </a:p>
          <a:p>
            <a:endParaRPr lang="en-CA" dirty="0" smtClean="0"/>
          </a:p>
          <a:p>
            <a:r>
              <a:rPr lang="en-CA" dirty="0" smtClean="0"/>
              <a:t> Provide Handout</a:t>
            </a:r>
            <a:r>
              <a:rPr lang="en-CA" baseline="0" dirty="0" smtClean="0"/>
              <a:t> #3 for students to take home as reference</a:t>
            </a:r>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8</a:t>
            </a:fld>
            <a:endParaRPr lang="en-CA"/>
          </a:p>
        </p:txBody>
      </p:sp>
    </p:spTree>
    <p:extLst>
      <p:ext uri="{BB962C8B-B14F-4D97-AF65-F5344CB8AC3E}">
        <p14:creationId xmlns:p14="http://schemas.microsoft.com/office/powerpoint/2010/main" val="2539984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CA" dirty="0" smtClean="0"/>
              <a:t>Read Case Study 2 out loud</a:t>
            </a:r>
            <a:r>
              <a:rPr lang="en-CA" baseline="0" dirty="0" smtClean="0"/>
              <a:t> or</a:t>
            </a:r>
            <a:r>
              <a:rPr lang="en-CA" dirty="0" smtClean="0"/>
              <a:t> have a</a:t>
            </a:r>
            <a:r>
              <a:rPr lang="en-CA" baseline="0" dirty="0" smtClean="0"/>
              <a:t> student volunteer to read out loud.</a:t>
            </a:r>
            <a:endParaRPr lang="en-CA" dirty="0" smtClean="0"/>
          </a:p>
          <a:p>
            <a:endParaRPr lang="en-CA" dirty="0"/>
          </a:p>
        </p:txBody>
      </p:sp>
      <p:sp>
        <p:nvSpPr>
          <p:cNvPr id="4" name="Slide Number Placeholder 3"/>
          <p:cNvSpPr>
            <a:spLocks noGrp="1"/>
          </p:cNvSpPr>
          <p:nvPr>
            <p:ph type="sldNum" sz="quarter" idx="10"/>
          </p:nvPr>
        </p:nvSpPr>
        <p:spPr/>
        <p:txBody>
          <a:bodyPr/>
          <a:lstStyle/>
          <a:p>
            <a:fld id="{BD6950A5-F191-4D83-A294-A23B275B1C71}" type="slidenum">
              <a:rPr lang="en-CA" smtClean="0"/>
              <a:t>9</a:t>
            </a:fld>
            <a:endParaRPr lang="en-CA"/>
          </a:p>
        </p:txBody>
      </p:sp>
    </p:spTree>
    <p:extLst>
      <p:ext uri="{BB962C8B-B14F-4D97-AF65-F5344CB8AC3E}">
        <p14:creationId xmlns:p14="http://schemas.microsoft.com/office/powerpoint/2010/main" val="3115267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1F0738E0-A55C-4801-9543-4A08272EF2FF}" type="datetime1">
              <a:rPr lang="en-CA" smtClean="0"/>
              <a:t>30/08/2017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90D6896-6D30-465F-B4BF-686115772308}" type="slidenum">
              <a:rPr lang="en-CA" smtClean="0"/>
              <a:t>‹#›</a:t>
            </a:fld>
            <a:endParaRPr lang="en-CA"/>
          </a:p>
        </p:txBody>
      </p:sp>
    </p:spTree>
    <p:extLst>
      <p:ext uri="{BB962C8B-B14F-4D97-AF65-F5344CB8AC3E}">
        <p14:creationId xmlns:p14="http://schemas.microsoft.com/office/powerpoint/2010/main" val="866548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97231F9-1E13-4BCE-BF6F-6A3A0EE1E242}" type="datetime1">
              <a:rPr lang="en-CA" smtClean="0"/>
              <a:t>30/08/2017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90D6896-6D30-465F-B4BF-686115772308}" type="slidenum">
              <a:rPr lang="en-CA" smtClean="0"/>
              <a:t>‹#›</a:t>
            </a:fld>
            <a:endParaRPr lang="en-CA"/>
          </a:p>
        </p:txBody>
      </p:sp>
    </p:spTree>
    <p:extLst>
      <p:ext uri="{BB962C8B-B14F-4D97-AF65-F5344CB8AC3E}">
        <p14:creationId xmlns:p14="http://schemas.microsoft.com/office/powerpoint/2010/main" val="2883484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B8A0E7B-466C-4FE6-8C92-7F70F35E3132}" type="datetime1">
              <a:rPr lang="en-CA" smtClean="0"/>
              <a:t>30/08/2017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90D6896-6D30-465F-B4BF-686115772308}" type="slidenum">
              <a:rPr lang="en-CA" smtClean="0"/>
              <a:t>‹#›</a:t>
            </a:fld>
            <a:endParaRPr lang="en-CA"/>
          </a:p>
        </p:txBody>
      </p:sp>
    </p:spTree>
    <p:extLst>
      <p:ext uri="{BB962C8B-B14F-4D97-AF65-F5344CB8AC3E}">
        <p14:creationId xmlns:p14="http://schemas.microsoft.com/office/powerpoint/2010/main" val="2190162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A87C134A-0547-4197-BE95-0B7544612C80}" type="datetime1">
              <a:rPr lang="en-CA" smtClean="0"/>
              <a:t>30/08/2017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90D6896-6D30-465F-B4BF-686115772308}" type="slidenum">
              <a:rPr lang="en-CA" smtClean="0"/>
              <a:t>‹#›</a:t>
            </a:fld>
            <a:endParaRPr lang="en-CA"/>
          </a:p>
        </p:txBody>
      </p:sp>
    </p:spTree>
    <p:extLst>
      <p:ext uri="{BB962C8B-B14F-4D97-AF65-F5344CB8AC3E}">
        <p14:creationId xmlns:p14="http://schemas.microsoft.com/office/powerpoint/2010/main" val="1589093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677E65-A8EE-4BED-B424-39DA5E368FDA}" type="datetime1">
              <a:rPr lang="en-CA" smtClean="0"/>
              <a:t>30/08/2017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90D6896-6D30-465F-B4BF-686115772308}" type="slidenum">
              <a:rPr lang="en-CA" smtClean="0"/>
              <a:t>‹#›</a:t>
            </a:fld>
            <a:endParaRPr lang="en-CA"/>
          </a:p>
        </p:txBody>
      </p:sp>
    </p:spTree>
    <p:extLst>
      <p:ext uri="{BB962C8B-B14F-4D97-AF65-F5344CB8AC3E}">
        <p14:creationId xmlns:p14="http://schemas.microsoft.com/office/powerpoint/2010/main" val="1555959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BDF7BFFF-BF80-435C-903C-79626B659261}" type="datetime1">
              <a:rPr lang="en-CA" smtClean="0"/>
              <a:t>30/08/2017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90D6896-6D30-465F-B4BF-686115772308}" type="slidenum">
              <a:rPr lang="en-CA" smtClean="0"/>
              <a:t>‹#›</a:t>
            </a:fld>
            <a:endParaRPr lang="en-CA"/>
          </a:p>
        </p:txBody>
      </p:sp>
    </p:spTree>
    <p:extLst>
      <p:ext uri="{BB962C8B-B14F-4D97-AF65-F5344CB8AC3E}">
        <p14:creationId xmlns:p14="http://schemas.microsoft.com/office/powerpoint/2010/main" val="2449806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8AD90293-D30E-467A-AD2D-FE7B008A984D}" type="datetime1">
              <a:rPr lang="en-CA" smtClean="0"/>
              <a:t>30/08/2017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90D6896-6D30-465F-B4BF-686115772308}" type="slidenum">
              <a:rPr lang="en-CA" smtClean="0"/>
              <a:t>‹#›</a:t>
            </a:fld>
            <a:endParaRPr lang="en-CA"/>
          </a:p>
        </p:txBody>
      </p:sp>
    </p:spTree>
    <p:extLst>
      <p:ext uri="{BB962C8B-B14F-4D97-AF65-F5344CB8AC3E}">
        <p14:creationId xmlns:p14="http://schemas.microsoft.com/office/powerpoint/2010/main" val="4090008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2B471691-46F5-429D-8B3D-38DA2FCF44B8}" type="datetime1">
              <a:rPr lang="en-CA" smtClean="0"/>
              <a:t>30/08/2017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390D6896-6D30-465F-B4BF-686115772308}" type="slidenum">
              <a:rPr lang="en-CA" smtClean="0"/>
              <a:t>‹#›</a:t>
            </a:fld>
            <a:endParaRPr lang="en-CA"/>
          </a:p>
        </p:txBody>
      </p:sp>
    </p:spTree>
    <p:extLst>
      <p:ext uri="{BB962C8B-B14F-4D97-AF65-F5344CB8AC3E}">
        <p14:creationId xmlns:p14="http://schemas.microsoft.com/office/powerpoint/2010/main" val="2609622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0C9B47-782F-4A26-B4EE-4530D5F2995E}" type="datetime1">
              <a:rPr lang="en-CA" smtClean="0"/>
              <a:t>30/08/2017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390D6896-6D30-465F-B4BF-686115772308}" type="slidenum">
              <a:rPr lang="en-CA" smtClean="0"/>
              <a:t>‹#›</a:t>
            </a:fld>
            <a:endParaRPr lang="en-CA"/>
          </a:p>
        </p:txBody>
      </p:sp>
    </p:spTree>
    <p:extLst>
      <p:ext uri="{BB962C8B-B14F-4D97-AF65-F5344CB8AC3E}">
        <p14:creationId xmlns:p14="http://schemas.microsoft.com/office/powerpoint/2010/main" val="1836016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74A031-6D6F-4473-8340-CD7D976CC290}" type="datetime1">
              <a:rPr lang="en-CA" smtClean="0"/>
              <a:t>30/08/2017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90D6896-6D30-465F-B4BF-686115772308}" type="slidenum">
              <a:rPr lang="en-CA" smtClean="0"/>
              <a:t>‹#›</a:t>
            </a:fld>
            <a:endParaRPr lang="en-CA"/>
          </a:p>
        </p:txBody>
      </p:sp>
    </p:spTree>
    <p:extLst>
      <p:ext uri="{BB962C8B-B14F-4D97-AF65-F5344CB8AC3E}">
        <p14:creationId xmlns:p14="http://schemas.microsoft.com/office/powerpoint/2010/main" val="3715054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627CBB-351C-42B3-B7D5-586166A7FC86}" type="datetime1">
              <a:rPr lang="en-CA" smtClean="0"/>
              <a:t>30/08/2017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90D6896-6D30-465F-B4BF-686115772308}" type="slidenum">
              <a:rPr lang="en-CA" smtClean="0"/>
              <a:t>‹#›</a:t>
            </a:fld>
            <a:endParaRPr lang="en-CA"/>
          </a:p>
        </p:txBody>
      </p:sp>
    </p:spTree>
    <p:extLst>
      <p:ext uri="{BB962C8B-B14F-4D97-AF65-F5344CB8AC3E}">
        <p14:creationId xmlns:p14="http://schemas.microsoft.com/office/powerpoint/2010/main" val="536061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EBFE59-83BB-4E33-BC1F-B3FA2CE99E86}" type="datetime1">
              <a:rPr lang="en-CA" smtClean="0"/>
              <a:t>30/08/2017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0D6896-6D30-465F-B4BF-686115772308}" type="slidenum">
              <a:rPr lang="en-CA" smtClean="0"/>
              <a:t>‹#›</a:t>
            </a:fld>
            <a:endParaRPr lang="en-CA"/>
          </a:p>
        </p:txBody>
      </p:sp>
    </p:spTree>
    <p:extLst>
      <p:ext uri="{BB962C8B-B14F-4D97-AF65-F5344CB8AC3E}">
        <p14:creationId xmlns:p14="http://schemas.microsoft.com/office/powerpoint/2010/main" val="3280804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cid:image001.jpg@01D1544B.7AC905D0"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dvsacc.com/" TargetMode="External"/><Relationship Id="rId3" Type="http://schemas.openxmlformats.org/officeDocument/2006/relationships/hyperlink" Target="durham.ca/sexualhealth" TargetMode="External"/><Relationship Id="rId7" Type="http://schemas.openxmlformats.org/officeDocument/2006/relationships/hyperlink" Target="http://www.durhamrapecrisiscentr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distresscentredurham.com/" TargetMode="External"/><Relationship Id="rId5" Type="http://schemas.openxmlformats.org/officeDocument/2006/relationships/hyperlink" Target="http://www.theyouthcentre.ca/" TargetMode="External"/><Relationship Id="rId10" Type="http://schemas.openxmlformats.org/officeDocument/2006/relationships/hyperlink" Target="file:///\\fsrd003\hlth\whitby\shared\appsdata\groups\IDPC\NURSES\Sexual%20Health\Working%20Groups\Curriculum%20Support\Grade%209\Lesson%203\www.durham.cmha.ca\" TargetMode="External"/><Relationship Id="rId4" Type="http://schemas.openxmlformats.org/officeDocument/2006/relationships/hyperlink" Target="http://www.aidsdurham.com/" TargetMode="External"/><Relationship Id="rId9" Type="http://schemas.openxmlformats.org/officeDocument/2006/relationships/hyperlink" Target="http://www.pflagcanada.ca/"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latin typeface="Arial" panose="020B0604020202020204" pitchFamily="34" charset="0"/>
                <a:cs typeface="Arial" panose="020B0604020202020204" pitchFamily="34" charset="0"/>
              </a:rPr>
              <a:t>Reducing Sexual Risk</a:t>
            </a:r>
            <a:endParaRPr lang="en-CA"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fontScale="92500" lnSpcReduction="10000"/>
          </a:bodyPr>
          <a:lstStyle/>
          <a:p>
            <a:r>
              <a:rPr lang="en-CA" dirty="0" smtClean="0">
                <a:latin typeface="Arial" panose="020B0604020202020204" pitchFamily="34" charset="0"/>
                <a:cs typeface="Arial" panose="020B0604020202020204" pitchFamily="34" charset="0"/>
              </a:rPr>
              <a:t>Grade 9</a:t>
            </a:r>
          </a:p>
          <a:p>
            <a:r>
              <a:rPr lang="en-CA" dirty="0" smtClean="0">
                <a:latin typeface="Arial" panose="020B0604020202020204" pitchFamily="34" charset="0"/>
                <a:cs typeface="Arial" panose="020B0604020202020204" pitchFamily="34" charset="0"/>
              </a:rPr>
              <a:t>PPL10 </a:t>
            </a:r>
          </a:p>
          <a:p>
            <a:endParaRPr lang="en-CA" dirty="0" smtClean="0"/>
          </a:p>
          <a:p>
            <a:r>
              <a:rPr lang="en-CA" sz="1300" dirty="0">
                <a:latin typeface="Arial" panose="020B0604020202020204" pitchFamily="34" charset="0"/>
                <a:cs typeface="Arial" panose="020B0604020202020204" pitchFamily="34" charset="0"/>
              </a:rPr>
              <a:t>Adapted and reproduced with permission from Alberta Health Services</a:t>
            </a:r>
          </a:p>
          <a:p>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1</a:t>
            </a:fld>
            <a:endParaRPr lang="en-CA"/>
          </a:p>
        </p:txBody>
      </p:sp>
      <p:pic>
        <p:nvPicPr>
          <p:cNvPr id="5" name="Picture 4" descr="Durham Region Health Department logo"/>
          <p:cNvPicPr/>
          <p:nvPr/>
        </p:nvPicPr>
        <p:blipFill>
          <a:blip r:embed="rId3" cstate="print">
            <a:extLst>
              <a:ext uri="{28A0092B-C50C-407E-A947-70E740481C1C}">
                <a14:useLocalDpi xmlns:a14="http://schemas.microsoft.com/office/drawing/2010/main" val="0"/>
              </a:ext>
            </a:extLst>
          </a:blip>
          <a:stretch>
            <a:fillRect/>
          </a:stretch>
        </p:blipFill>
        <p:spPr>
          <a:xfrm>
            <a:off x="4272596" y="5706651"/>
            <a:ext cx="598805" cy="429895"/>
          </a:xfrm>
          <a:prstGeom prst="rect">
            <a:avLst/>
          </a:prstGeom>
        </p:spPr>
      </p:pic>
      <p:pic>
        <p:nvPicPr>
          <p:cNvPr id="6" name="Picture 5" descr="cid:image001.jpg@01D1544B.7AC905D0"/>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092280" y="476672"/>
            <a:ext cx="838200" cy="538480"/>
          </a:xfrm>
          <a:prstGeom prst="rect">
            <a:avLst/>
          </a:prstGeom>
          <a:noFill/>
          <a:ln>
            <a:noFill/>
          </a:ln>
        </p:spPr>
      </p:pic>
    </p:spTree>
    <p:extLst>
      <p:ext uri="{BB962C8B-B14F-4D97-AF65-F5344CB8AC3E}">
        <p14:creationId xmlns:p14="http://schemas.microsoft.com/office/powerpoint/2010/main" val="32850946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Arial" panose="020B0604020202020204" pitchFamily="34" charset="0"/>
                <a:cs typeface="Arial" panose="020B0604020202020204" pitchFamily="34" charset="0"/>
              </a:rPr>
              <a:t>Factors to Consider: Case 2</a:t>
            </a:r>
            <a:endParaRPr lang="en-C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CA" dirty="0" smtClean="0">
                <a:latin typeface="Arial" panose="020B0604020202020204" pitchFamily="34" charset="0"/>
                <a:cs typeface="Arial" panose="020B0604020202020204" pitchFamily="34" charset="0"/>
              </a:rPr>
              <a:t>Good communication</a:t>
            </a:r>
          </a:p>
          <a:p>
            <a:r>
              <a:rPr lang="en-CA" dirty="0" smtClean="0">
                <a:latin typeface="Arial" panose="020B0604020202020204" pitchFamily="34" charset="0"/>
                <a:cs typeface="Arial" panose="020B0604020202020204" pitchFamily="34" charset="0"/>
              </a:rPr>
              <a:t>Equal relationship</a:t>
            </a:r>
          </a:p>
          <a:p>
            <a:r>
              <a:rPr lang="en-CA" dirty="0" smtClean="0">
                <a:latin typeface="Arial" panose="020B0604020202020204" pitchFamily="34" charset="0"/>
                <a:cs typeface="Arial" panose="020B0604020202020204" pitchFamily="34" charset="0"/>
              </a:rPr>
              <a:t>Sharing relationship, both contribute</a:t>
            </a:r>
          </a:p>
          <a:p>
            <a:r>
              <a:rPr lang="en-CA" dirty="0" smtClean="0">
                <a:latin typeface="Arial" panose="020B0604020202020204" pitchFamily="34" charset="0"/>
                <a:cs typeface="Arial" panose="020B0604020202020204" pitchFamily="34" charset="0"/>
              </a:rPr>
              <a:t>Pleasure</a:t>
            </a:r>
          </a:p>
          <a:p>
            <a:r>
              <a:rPr lang="en-CA" dirty="0" smtClean="0">
                <a:latin typeface="Arial" panose="020B0604020202020204" pitchFamily="34" charset="0"/>
                <a:cs typeface="Arial" panose="020B0604020202020204" pitchFamily="34" charset="0"/>
              </a:rPr>
              <a:t>Love</a:t>
            </a:r>
          </a:p>
          <a:p>
            <a:r>
              <a:rPr lang="en-CA" dirty="0" smtClean="0">
                <a:latin typeface="Arial" panose="020B0604020202020204" pitchFamily="34" charset="0"/>
                <a:cs typeface="Arial" panose="020B0604020202020204" pitchFamily="34" charset="0"/>
              </a:rPr>
              <a:t>Genuine and mutual care and concern</a:t>
            </a:r>
          </a:p>
          <a:p>
            <a:r>
              <a:rPr lang="en-CA" dirty="0" smtClean="0">
                <a:latin typeface="Arial" panose="020B0604020202020204" pitchFamily="34" charset="0"/>
                <a:cs typeface="Arial" panose="020B0604020202020204" pitchFamily="34" charset="0"/>
              </a:rPr>
              <a:t>STI prevention</a:t>
            </a:r>
          </a:p>
          <a:p>
            <a:r>
              <a:rPr lang="en-CA" dirty="0" smtClean="0">
                <a:latin typeface="Arial" panose="020B0604020202020204" pitchFamily="34" charset="0"/>
                <a:cs typeface="Arial" panose="020B0604020202020204" pitchFamily="34" charset="0"/>
              </a:rPr>
              <a:t>Pregnancy prevention</a:t>
            </a:r>
            <a:endParaRPr lang="en-CA"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90D6896-6D30-465F-B4BF-686115772308}" type="slidenum">
              <a:rPr lang="en-CA" smtClean="0"/>
              <a:t>10</a:t>
            </a:fld>
            <a:endParaRPr lang="en-CA"/>
          </a:p>
        </p:txBody>
      </p:sp>
    </p:spTree>
    <p:extLst>
      <p:ext uri="{BB962C8B-B14F-4D97-AF65-F5344CB8AC3E}">
        <p14:creationId xmlns:p14="http://schemas.microsoft.com/office/powerpoint/2010/main" val="2996012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latin typeface="Arial" panose="020B0604020202020204" pitchFamily="34" charset="0"/>
                <a:cs typeface="Arial" panose="020B0604020202020204" pitchFamily="34" charset="0"/>
              </a:rPr>
              <a:t>Factors That Reduce Sexual Risk</a:t>
            </a:r>
            <a:endParaRPr lang="en-C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CA" dirty="0" smtClean="0">
                <a:latin typeface="Arial" panose="020B0604020202020204" pitchFamily="34" charset="0"/>
                <a:cs typeface="Arial" panose="020B0604020202020204" pitchFamily="34" charset="0"/>
              </a:rPr>
              <a:t>Birth control</a:t>
            </a:r>
          </a:p>
          <a:p>
            <a:r>
              <a:rPr lang="en-CA" dirty="0" smtClean="0">
                <a:latin typeface="Arial" panose="020B0604020202020204" pitchFamily="34" charset="0"/>
                <a:cs typeface="Arial" panose="020B0604020202020204" pitchFamily="34" charset="0"/>
              </a:rPr>
              <a:t>Good communication</a:t>
            </a:r>
          </a:p>
          <a:p>
            <a:r>
              <a:rPr lang="en-CA" dirty="0" smtClean="0">
                <a:latin typeface="Arial" panose="020B0604020202020204" pitchFamily="34" charset="0"/>
                <a:cs typeface="Arial" panose="020B0604020202020204" pitchFamily="34" charset="0"/>
              </a:rPr>
              <a:t>Healthy relationship</a:t>
            </a:r>
          </a:p>
          <a:p>
            <a:r>
              <a:rPr lang="en-CA" dirty="0" smtClean="0">
                <a:latin typeface="Arial" panose="020B0604020202020204" pitchFamily="34" charset="0"/>
                <a:cs typeface="Arial" panose="020B0604020202020204" pitchFamily="34" charset="0"/>
              </a:rPr>
              <a:t>Clear judgement – no alcohol or drug abuse</a:t>
            </a:r>
          </a:p>
          <a:p>
            <a:r>
              <a:rPr lang="en-CA" dirty="0" smtClean="0">
                <a:latin typeface="Arial" panose="020B0604020202020204" pitchFamily="34" charset="0"/>
                <a:cs typeface="Arial" panose="020B0604020202020204" pitchFamily="34" charset="0"/>
              </a:rPr>
              <a:t>Positive self-esteem</a:t>
            </a:r>
          </a:p>
          <a:p>
            <a:endParaRPr lang="en-CA"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90D6896-6D30-465F-B4BF-686115772308}" type="slidenum">
              <a:rPr lang="en-CA" smtClean="0"/>
              <a:t>11</a:t>
            </a:fld>
            <a:endParaRPr lang="en-CA"/>
          </a:p>
        </p:txBody>
      </p:sp>
      <p:pic>
        <p:nvPicPr>
          <p:cNvPr id="5" name="Picture 2" descr="green circle with white check insid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5936" y="5085184"/>
            <a:ext cx="1044096" cy="1044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5421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latin typeface="Arial" panose="020B0604020202020204" pitchFamily="34" charset="0"/>
                <a:cs typeface="Arial" panose="020B0604020202020204" pitchFamily="34" charset="0"/>
              </a:rPr>
              <a:t>Additional Factors to Consider</a:t>
            </a:r>
            <a:endParaRPr lang="en-C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CA" dirty="0" smtClean="0">
                <a:latin typeface="Arial" panose="020B0604020202020204" pitchFamily="34" charset="0"/>
                <a:cs typeface="Arial" panose="020B0604020202020204" pitchFamily="34" charset="0"/>
              </a:rPr>
              <a:t>Comfort with own body</a:t>
            </a:r>
          </a:p>
          <a:p>
            <a:r>
              <a:rPr lang="en-CA" dirty="0" smtClean="0">
                <a:latin typeface="Arial" panose="020B0604020202020204" pitchFamily="34" charset="0"/>
                <a:cs typeface="Arial" panose="020B0604020202020204" pitchFamily="34" charset="0"/>
              </a:rPr>
              <a:t>Parental expectations</a:t>
            </a:r>
          </a:p>
          <a:p>
            <a:r>
              <a:rPr lang="en-CA" dirty="0" smtClean="0">
                <a:latin typeface="Arial" panose="020B0604020202020204" pitchFamily="34" charset="0"/>
                <a:cs typeface="Arial" panose="020B0604020202020204" pitchFamily="34" charset="0"/>
              </a:rPr>
              <a:t>Cultural expectations</a:t>
            </a:r>
          </a:p>
          <a:p>
            <a:r>
              <a:rPr lang="en-CA" dirty="0" smtClean="0">
                <a:latin typeface="Arial" panose="020B0604020202020204" pitchFamily="34" charset="0"/>
                <a:cs typeface="Arial" panose="020B0604020202020204" pitchFamily="34" charset="0"/>
              </a:rPr>
              <a:t>Religious expectations</a:t>
            </a:r>
          </a:p>
          <a:p>
            <a:r>
              <a:rPr lang="en-CA" dirty="0" smtClean="0">
                <a:latin typeface="Arial" panose="020B0604020202020204" pitchFamily="34" charset="0"/>
                <a:cs typeface="Arial" panose="020B0604020202020204" pitchFamily="34" charset="0"/>
              </a:rPr>
              <a:t>Freedom to say yes or no</a:t>
            </a:r>
            <a:endParaRPr lang="en-CA"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90D6896-6D30-465F-B4BF-686115772308}" type="slidenum">
              <a:rPr lang="en-CA" smtClean="0"/>
              <a:t>12</a:t>
            </a:fld>
            <a:endParaRPr lang="en-CA"/>
          </a:p>
        </p:txBody>
      </p:sp>
      <p:pic>
        <p:nvPicPr>
          <p:cNvPr id="3074" name="Picture 2" descr="green circle with white check insid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35896" y="4797152"/>
            <a:ext cx="1044096" cy="10440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33572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Arial" panose="020B0604020202020204" pitchFamily="34" charset="0"/>
                <a:cs typeface="Arial" panose="020B0604020202020204" pitchFamily="34" charset="0"/>
              </a:rPr>
              <a:t>Lesson Content</a:t>
            </a:r>
            <a:endParaRPr lang="en-C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r>
              <a:rPr lang="en-CA" dirty="0" smtClean="0">
                <a:latin typeface="Arial" panose="020B0604020202020204" pitchFamily="34" charset="0"/>
                <a:cs typeface="Arial" panose="020B0604020202020204" pitchFamily="34" charset="0"/>
              </a:rPr>
              <a:t>Describe factors that lead to sexual risk</a:t>
            </a:r>
          </a:p>
          <a:p>
            <a:pPr marL="0" indent="0">
              <a:buNone/>
            </a:pPr>
            <a:endParaRPr lang="en-CA" dirty="0" smtClean="0">
              <a:latin typeface="Arial" panose="020B0604020202020204" pitchFamily="34" charset="0"/>
              <a:cs typeface="Arial" panose="020B0604020202020204" pitchFamily="34" charset="0"/>
            </a:endParaRPr>
          </a:p>
          <a:p>
            <a:r>
              <a:rPr lang="en-CA" dirty="0" smtClean="0">
                <a:latin typeface="Arial" panose="020B0604020202020204" pitchFamily="34" charset="0"/>
                <a:cs typeface="Arial" panose="020B0604020202020204" pitchFamily="34" charset="0"/>
              </a:rPr>
              <a:t>Identify  and describe the responsibilities and consequences associated with involvement of sexual relationships</a:t>
            </a:r>
          </a:p>
          <a:p>
            <a:pPr marL="0" indent="0">
              <a:buNone/>
            </a:pPr>
            <a:endParaRPr lang="en-CA" dirty="0" smtClean="0">
              <a:latin typeface="Arial" panose="020B0604020202020204" pitchFamily="34" charset="0"/>
              <a:cs typeface="Arial" panose="020B0604020202020204" pitchFamily="34" charset="0"/>
            </a:endParaRPr>
          </a:p>
          <a:p>
            <a:r>
              <a:rPr lang="en-CA" dirty="0" smtClean="0">
                <a:latin typeface="Arial" panose="020B0604020202020204" pitchFamily="34" charset="0"/>
                <a:cs typeface="Arial" panose="020B0604020202020204" pitchFamily="34" charset="0"/>
              </a:rPr>
              <a:t>Identify community support services related to sexual health concerns</a:t>
            </a:r>
          </a:p>
          <a:p>
            <a:pPr marL="0" indent="0">
              <a:buNone/>
            </a:pPr>
            <a:endParaRPr lang="en-CA" dirty="0" smtClean="0">
              <a:latin typeface="Arial" panose="020B0604020202020204" pitchFamily="34" charset="0"/>
              <a:cs typeface="Arial" panose="020B0604020202020204" pitchFamily="34" charset="0"/>
            </a:endParaRPr>
          </a:p>
          <a:p>
            <a:r>
              <a:rPr lang="en-CA" dirty="0" smtClean="0">
                <a:latin typeface="Arial" panose="020B0604020202020204" pitchFamily="34" charset="0"/>
                <a:cs typeface="Arial" panose="020B0604020202020204" pitchFamily="34" charset="0"/>
              </a:rPr>
              <a:t>Describe factors  and develop strategies that lead to responsible sexual relationships </a:t>
            </a:r>
            <a:endParaRPr lang="en-CA"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90D6896-6D30-465F-B4BF-686115772308}" type="slidenum">
              <a:rPr lang="en-CA" smtClean="0"/>
              <a:t>2</a:t>
            </a:fld>
            <a:endParaRPr lang="en-CA"/>
          </a:p>
        </p:txBody>
      </p:sp>
    </p:spTree>
    <p:extLst>
      <p:ext uri="{BB962C8B-B14F-4D97-AF65-F5344CB8AC3E}">
        <p14:creationId xmlns:p14="http://schemas.microsoft.com/office/powerpoint/2010/main" val="1841471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Arial" panose="020B0604020202020204" pitchFamily="34" charset="0"/>
                <a:cs typeface="Arial" panose="020B0604020202020204" pitchFamily="34" charset="0"/>
              </a:rPr>
              <a:t>Could it Happen to You??</a:t>
            </a:r>
            <a:endParaRPr lang="en-C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endParaRPr lang="en-CA" dirty="0"/>
          </a:p>
        </p:txBody>
      </p:sp>
      <p:pic>
        <p:nvPicPr>
          <p:cNvPr id="1029" name="Picture 5" descr="young person with distressed, thoughtful look on her fa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1600200"/>
            <a:ext cx="2438400" cy="36576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390D6896-6D30-465F-B4BF-686115772308}" type="slidenum">
              <a:rPr lang="en-CA" smtClean="0"/>
              <a:t>3</a:t>
            </a:fld>
            <a:endParaRPr lang="en-CA"/>
          </a:p>
        </p:txBody>
      </p:sp>
    </p:spTree>
    <p:extLst>
      <p:ext uri="{BB962C8B-B14F-4D97-AF65-F5344CB8AC3E}">
        <p14:creationId xmlns:p14="http://schemas.microsoft.com/office/powerpoint/2010/main" val="3014229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Arial" panose="020B0604020202020204" pitchFamily="34" charset="0"/>
                <a:cs typeface="Arial" panose="020B0604020202020204" pitchFamily="34" charset="0"/>
              </a:rPr>
              <a:t>Case study  1:  Ethan and Olivia</a:t>
            </a:r>
            <a:endParaRPr lang="en-C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340768"/>
            <a:ext cx="8229600" cy="4785395"/>
          </a:xfrm>
        </p:spPr>
        <p:txBody>
          <a:bodyPr>
            <a:normAutofit fontScale="55000" lnSpcReduction="20000"/>
          </a:bodyPr>
          <a:lstStyle/>
          <a:p>
            <a:r>
              <a:rPr lang="en-CA" i="1" dirty="0">
                <a:latin typeface="Arial" panose="020B0604020202020204" pitchFamily="34" charset="0"/>
                <a:cs typeface="Arial" panose="020B0604020202020204" pitchFamily="34" charset="0"/>
              </a:rPr>
              <a:t>The summer after grade 9, Olivia was offered a job as a youth tennis instructor at a summer camp. Olivia took the job even though she knew it meant being away from her family and friends for weeks at a time</a:t>
            </a:r>
            <a:r>
              <a:rPr lang="en-CA" i="1" dirty="0" smtClean="0">
                <a:latin typeface="Arial" panose="020B0604020202020204" pitchFamily="34" charset="0"/>
                <a:cs typeface="Arial" panose="020B0604020202020204" pitchFamily="34" charset="0"/>
              </a:rPr>
              <a:t>.</a:t>
            </a:r>
          </a:p>
          <a:p>
            <a:pPr marL="0" indent="0">
              <a:buNone/>
            </a:pPr>
            <a:endParaRPr lang="en-CA" dirty="0">
              <a:latin typeface="Arial" panose="020B0604020202020204" pitchFamily="34" charset="0"/>
              <a:cs typeface="Arial" panose="020B0604020202020204" pitchFamily="34" charset="0"/>
            </a:endParaRPr>
          </a:p>
          <a:p>
            <a:r>
              <a:rPr lang="en-CA" i="1" dirty="0">
                <a:latin typeface="Arial" panose="020B0604020202020204" pitchFamily="34" charset="0"/>
                <a:cs typeface="Arial" panose="020B0604020202020204" pitchFamily="34" charset="0"/>
              </a:rPr>
              <a:t>At camp, Olivia felt lonely. The other girl counsellors had attended that camp for several summers before they became counsellors, and seemed to be in a clique that excluded her. Then Olivia met Ethan. He was a really hot lifeguard, and all the girls wanted his attention. Ethan became really interested in Olivia and asked her out. </a:t>
            </a:r>
            <a:endParaRPr lang="en-CA" i="1" dirty="0" smtClean="0">
              <a:latin typeface="Arial" panose="020B0604020202020204" pitchFamily="34" charset="0"/>
              <a:cs typeface="Arial" panose="020B0604020202020204" pitchFamily="34" charset="0"/>
            </a:endParaRPr>
          </a:p>
          <a:p>
            <a:pPr marL="0" indent="0">
              <a:buNone/>
            </a:pPr>
            <a:endParaRPr lang="en-CA" dirty="0">
              <a:latin typeface="Arial" panose="020B0604020202020204" pitchFamily="34" charset="0"/>
              <a:cs typeface="Arial" panose="020B0604020202020204" pitchFamily="34" charset="0"/>
            </a:endParaRPr>
          </a:p>
          <a:p>
            <a:r>
              <a:rPr lang="en-CA" i="1" dirty="0">
                <a:latin typeface="Arial" panose="020B0604020202020204" pitchFamily="34" charset="0"/>
                <a:cs typeface="Arial" panose="020B0604020202020204" pitchFamily="34" charset="0"/>
              </a:rPr>
              <a:t>Suddenly, the other girls paid attention to Olivia. They included her in their activities and pumped her for information about Ethan. Olivia wanted to be popular, so she decided to go out with Ethan. Everyone would think she was nuts if she didn’t</a:t>
            </a:r>
            <a:r>
              <a:rPr lang="en-CA" i="1" dirty="0" smtClean="0">
                <a:latin typeface="Arial" panose="020B0604020202020204" pitchFamily="34" charset="0"/>
                <a:cs typeface="Arial" panose="020B0604020202020204" pitchFamily="34" charset="0"/>
              </a:rPr>
              <a:t>.</a:t>
            </a:r>
          </a:p>
          <a:p>
            <a:pPr marL="0" indent="0">
              <a:buNone/>
            </a:pPr>
            <a:endParaRPr lang="en-CA" dirty="0">
              <a:latin typeface="Arial" panose="020B0604020202020204" pitchFamily="34" charset="0"/>
              <a:cs typeface="Arial" panose="020B0604020202020204" pitchFamily="34" charset="0"/>
            </a:endParaRPr>
          </a:p>
          <a:p>
            <a:r>
              <a:rPr lang="en-CA" i="1" dirty="0">
                <a:latin typeface="Arial" panose="020B0604020202020204" pitchFamily="34" charset="0"/>
                <a:cs typeface="Arial" panose="020B0604020202020204" pitchFamily="34" charset="0"/>
              </a:rPr>
              <a:t>Ethan very quickly began to pressure Olivia to have sex with him. He even made it clear he would stop dating her if she refused. One night, after drinking beer and smoking marijuana, Ethan walked Olivia back to her cabin and asked if he could come into her room with her.</a:t>
            </a:r>
            <a:endParaRPr lang="en-CA" dirty="0">
              <a:latin typeface="Arial" panose="020B0604020202020204" pitchFamily="34" charset="0"/>
              <a:cs typeface="Arial" panose="020B0604020202020204" pitchFamily="34" charset="0"/>
            </a:endParaRPr>
          </a:p>
          <a:p>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4</a:t>
            </a:fld>
            <a:endParaRPr lang="en-CA"/>
          </a:p>
        </p:txBody>
      </p:sp>
    </p:spTree>
    <p:extLst>
      <p:ext uri="{BB962C8B-B14F-4D97-AF65-F5344CB8AC3E}">
        <p14:creationId xmlns:p14="http://schemas.microsoft.com/office/powerpoint/2010/main" val="2739279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Arial" panose="020B0604020202020204" pitchFamily="34" charset="0"/>
                <a:cs typeface="Arial" panose="020B0604020202020204" pitchFamily="34" charset="0"/>
              </a:rPr>
              <a:t>Factors to Consider: Case 1</a:t>
            </a:r>
            <a:endParaRPr lang="en-C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r>
              <a:rPr lang="en-CA" dirty="0" smtClean="0">
                <a:latin typeface="Arial" panose="020B0604020202020204" pitchFamily="34" charset="0"/>
                <a:cs typeface="Arial" panose="020B0604020202020204" pitchFamily="34" charset="0"/>
              </a:rPr>
              <a:t>Pressure from Ethan and friends</a:t>
            </a:r>
          </a:p>
          <a:p>
            <a:r>
              <a:rPr lang="en-CA" dirty="0" smtClean="0">
                <a:latin typeface="Arial" panose="020B0604020202020204" pitchFamily="34" charset="0"/>
                <a:cs typeface="Arial" panose="020B0604020202020204" pitchFamily="34" charset="0"/>
              </a:rPr>
              <a:t>Wanting to be popular, to belong</a:t>
            </a:r>
          </a:p>
          <a:p>
            <a:r>
              <a:rPr lang="en-CA" dirty="0" smtClean="0">
                <a:latin typeface="Arial" panose="020B0604020202020204" pitchFamily="34" charset="0"/>
                <a:cs typeface="Arial" panose="020B0604020202020204" pitchFamily="34" charset="0"/>
              </a:rPr>
              <a:t>Alcohol, drug use</a:t>
            </a:r>
          </a:p>
          <a:p>
            <a:r>
              <a:rPr lang="en-CA" dirty="0" smtClean="0">
                <a:latin typeface="Arial" panose="020B0604020202020204" pitchFamily="34" charset="0"/>
                <a:cs typeface="Arial" panose="020B0604020202020204" pitchFamily="34" charset="0"/>
              </a:rPr>
              <a:t>Attraction to Ethan</a:t>
            </a:r>
          </a:p>
          <a:p>
            <a:r>
              <a:rPr lang="en-CA" dirty="0" smtClean="0">
                <a:latin typeface="Arial" panose="020B0604020202020204" pitchFamily="34" charset="0"/>
                <a:cs typeface="Arial" panose="020B0604020202020204" pitchFamily="34" charset="0"/>
              </a:rPr>
              <a:t>Readiness for consequences of intercourse</a:t>
            </a:r>
          </a:p>
          <a:p>
            <a:r>
              <a:rPr lang="en-CA" dirty="0" smtClean="0">
                <a:latin typeface="Arial" panose="020B0604020202020204" pitchFamily="34" charset="0"/>
                <a:cs typeface="Arial" panose="020B0604020202020204" pitchFamily="34" charset="0"/>
              </a:rPr>
              <a:t>STI protection</a:t>
            </a:r>
          </a:p>
          <a:p>
            <a:r>
              <a:rPr lang="en-CA" dirty="0" smtClean="0">
                <a:latin typeface="Arial" panose="020B0604020202020204" pitchFamily="34" charset="0"/>
                <a:cs typeface="Arial" panose="020B0604020202020204" pitchFamily="34" charset="0"/>
              </a:rPr>
              <a:t>Pregnancy prevention</a:t>
            </a:r>
          </a:p>
          <a:p>
            <a:r>
              <a:rPr lang="en-CA" dirty="0" smtClean="0">
                <a:latin typeface="Arial" panose="020B0604020202020204" pitchFamily="34" charset="0"/>
                <a:cs typeface="Arial" panose="020B0604020202020204" pitchFamily="34" charset="0"/>
              </a:rPr>
              <a:t>Feeling good about the decision</a:t>
            </a:r>
          </a:p>
          <a:p>
            <a:r>
              <a:rPr lang="en-CA" dirty="0" smtClean="0">
                <a:latin typeface="Arial" panose="020B0604020202020204" pitchFamily="34" charset="0"/>
                <a:cs typeface="Arial" panose="020B0604020202020204" pitchFamily="34" charset="0"/>
              </a:rPr>
              <a:t>Alternatives to intercourse</a:t>
            </a:r>
            <a:endParaRPr lang="en-CA"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90D6896-6D30-465F-B4BF-686115772308}" type="slidenum">
              <a:rPr lang="en-CA" smtClean="0">
                <a:latin typeface="Arial" panose="020B0604020202020204" pitchFamily="34" charset="0"/>
                <a:cs typeface="Arial" panose="020B0604020202020204" pitchFamily="34" charset="0"/>
              </a:rPr>
              <a:t>5</a:t>
            </a:fld>
            <a:endParaRPr lang="en-CA">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004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latin typeface="Arial" panose="020B0604020202020204" pitchFamily="34" charset="0"/>
                <a:cs typeface="Arial" panose="020B0604020202020204" pitchFamily="34" charset="0"/>
              </a:rPr>
              <a:t>Factors That Increase Sexual Risk</a:t>
            </a:r>
            <a:endParaRPr lang="en-C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CA" dirty="0" smtClean="0">
                <a:latin typeface="Arial" panose="020B0604020202020204" pitchFamily="34" charset="0"/>
                <a:cs typeface="Arial" panose="020B0604020202020204" pitchFamily="34" charset="0"/>
              </a:rPr>
              <a:t>Lonely</a:t>
            </a:r>
          </a:p>
          <a:p>
            <a:r>
              <a:rPr lang="en-CA" dirty="0" smtClean="0">
                <a:latin typeface="Arial" panose="020B0604020202020204" pitchFamily="34" charset="0"/>
                <a:cs typeface="Arial" panose="020B0604020202020204" pitchFamily="34" charset="0"/>
              </a:rPr>
              <a:t>Popularity</a:t>
            </a:r>
          </a:p>
          <a:p>
            <a:r>
              <a:rPr lang="en-CA" dirty="0" smtClean="0">
                <a:latin typeface="Arial" panose="020B0604020202020204" pitchFamily="34" charset="0"/>
                <a:cs typeface="Arial" panose="020B0604020202020204" pitchFamily="34" charset="0"/>
              </a:rPr>
              <a:t>Low self-esteem</a:t>
            </a:r>
          </a:p>
          <a:p>
            <a:r>
              <a:rPr lang="en-CA" dirty="0" smtClean="0">
                <a:latin typeface="Arial" panose="020B0604020202020204" pitchFamily="34" charset="0"/>
                <a:cs typeface="Arial" panose="020B0604020202020204" pitchFamily="34" charset="0"/>
              </a:rPr>
              <a:t>Alcohol and drug use</a:t>
            </a:r>
          </a:p>
          <a:p>
            <a:r>
              <a:rPr lang="en-CA" dirty="0" smtClean="0">
                <a:latin typeface="Arial" panose="020B0604020202020204" pitchFamily="34" charset="0"/>
                <a:cs typeface="Arial" panose="020B0604020202020204" pitchFamily="34" charset="0"/>
              </a:rPr>
              <a:t>Peer pressure</a:t>
            </a:r>
          </a:p>
          <a:p>
            <a:pPr marL="0" indent="0">
              <a:buNone/>
            </a:pPr>
            <a:endParaRPr lang="en-CA"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390D6896-6D30-465F-B4BF-686115772308}" type="slidenum">
              <a:rPr lang="en-CA" smtClean="0"/>
              <a:t>6</a:t>
            </a:fld>
            <a:endParaRPr lang="en-CA"/>
          </a:p>
        </p:txBody>
      </p:sp>
      <p:pic>
        <p:nvPicPr>
          <p:cNvPr id="1026" name="Picture 2" descr="bottles of alcoh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8759" y="4367803"/>
            <a:ext cx="2808312" cy="187391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pilled bottle of perscription medica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0119" y="3210785"/>
            <a:ext cx="1991084" cy="2982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7705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Arial" panose="020B0604020202020204" pitchFamily="34" charset="0"/>
                <a:cs typeface="Arial" panose="020B0604020202020204" pitchFamily="34" charset="0"/>
              </a:rPr>
              <a:t>Outcomes or Consequences</a:t>
            </a:r>
            <a:endParaRPr lang="en-C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CA" dirty="0" smtClean="0">
                <a:latin typeface="Arial" panose="020B0604020202020204" pitchFamily="34" charset="0"/>
                <a:cs typeface="Arial" panose="020B0604020202020204" pitchFamily="34" charset="0"/>
              </a:rPr>
              <a:t>Pregnancy</a:t>
            </a:r>
          </a:p>
          <a:p>
            <a:r>
              <a:rPr lang="en-CA" dirty="0" smtClean="0">
                <a:latin typeface="Arial" panose="020B0604020202020204" pitchFamily="34" charset="0"/>
                <a:cs typeface="Arial" panose="020B0604020202020204" pitchFamily="34" charset="0"/>
              </a:rPr>
              <a:t>STIs</a:t>
            </a:r>
          </a:p>
          <a:p>
            <a:r>
              <a:rPr lang="en-CA" dirty="0" smtClean="0">
                <a:latin typeface="Arial" panose="020B0604020202020204" pitchFamily="34" charset="0"/>
                <a:cs typeface="Arial" panose="020B0604020202020204" pitchFamily="34" charset="0"/>
              </a:rPr>
              <a:t>Abusive relationship</a:t>
            </a:r>
          </a:p>
          <a:p>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7</a:t>
            </a:fld>
            <a:endParaRPr lang="en-CA"/>
          </a:p>
        </p:txBody>
      </p:sp>
    </p:spTree>
    <p:extLst>
      <p:ext uri="{BB962C8B-B14F-4D97-AF65-F5344CB8AC3E}">
        <p14:creationId xmlns:p14="http://schemas.microsoft.com/office/powerpoint/2010/main" val="30680171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Arial" panose="020B0604020202020204" pitchFamily="34" charset="0"/>
                <a:cs typeface="Arial" panose="020B0604020202020204" pitchFamily="34" charset="0"/>
              </a:rPr>
              <a:t>Where to go for Help?</a:t>
            </a:r>
            <a:endParaRPr lang="en-C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55000" lnSpcReduction="20000"/>
          </a:bodyPr>
          <a:lstStyle/>
          <a:p>
            <a:pPr lvl="0" eaLnBrk="0" hangingPunct="0"/>
            <a:r>
              <a:rPr lang="en-CA" dirty="0">
                <a:latin typeface="Arial" panose="020B0604020202020204" pitchFamily="34" charset="0"/>
                <a:cs typeface="Arial" panose="020B0604020202020204" pitchFamily="34" charset="0"/>
              </a:rPr>
              <a:t>Sexual Health Clinics </a:t>
            </a:r>
            <a:r>
              <a:rPr lang="en-CA" u="sng" dirty="0" smtClean="0">
                <a:latin typeface="Arial" panose="020B0604020202020204" pitchFamily="34" charset="0"/>
                <a:cs typeface="Arial" panose="020B0604020202020204" pitchFamily="34" charset="0"/>
                <a:hlinkClick r:id="rId3" action="ppaction://hlinkfile" tooltip="link to Sexual Health Clinics on durham.ca"/>
              </a:rPr>
              <a:t>durham.ca/</a:t>
            </a:r>
            <a:r>
              <a:rPr lang="en-CA" u="sng" dirty="0" err="1" smtClean="0">
                <a:latin typeface="Arial" panose="020B0604020202020204" pitchFamily="34" charset="0"/>
                <a:cs typeface="Arial" panose="020B0604020202020204" pitchFamily="34" charset="0"/>
                <a:hlinkClick r:id="rId3" action="ppaction://hlinkfile" tooltip="link to Sexual Health Clinics on durham.ca"/>
              </a:rPr>
              <a:t>sexualhealth</a:t>
            </a:r>
            <a:endParaRPr lang="en-CA" sz="2400" dirty="0">
              <a:latin typeface="Arial" panose="020B0604020202020204" pitchFamily="34" charset="0"/>
              <a:cs typeface="Arial" panose="020B0604020202020204" pitchFamily="34" charset="0"/>
            </a:endParaRPr>
          </a:p>
          <a:p>
            <a:pPr lvl="1" eaLnBrk="0" hangingPunct="0"/>
            <a:r>
              <a:rPr lang="en-CA" dirty="0">
                <a:latin typeface="Arial" panose="020B0604020202020204" pitchFamily="34" charset="0"/>
                <a:cs typeface="Arial" panose="020B0604020202020204" pitchFamily="34" charset="0"/>
              </a:rPr>
              <a:t>Oshawa 905 433 8901 or 1 800 314 8533</a:t>
            </a:r>
            <a:endParaRPr lang="en-CA" sz="2000" dirty="0">
              <a:latin typeface="Arial" panose="020B0604020202020204" pitchFamily="34" charset="0"/>
              <a:cs typeface="Arial" panose="020B0604020202020204" pitchFamily="34" charset="0"/>
            </a:endParaRPr>
          </a:p>
          <a:p>
            <a:pPr lvl="1" eaLnBrk="0" hangingPunct="0"/>
            <a:r>
              <a:rPr lang="en-CA" dirty="0">
                <a:latin typeface="Arial" panose="020B0604020202020204" pitchFamily="34" charset="0"/>
                <a:cs typeface="Arial" panose="020B0604020202020204" pitchFamily="34" charset="0"/>
              </a:rPr>
              <a:t>Pickering 905 420 8781</a:t>
            </a:r>
            <a:endParaRPr lang="en-CA" sz="2000" dirty="0">
              <a:latin typeface="Arial" panose="020B0604020202020204" pitchFamily="34" charset="0"/>
              <a:cs typeface="Arial" panose="020B0604020202020204" pitchFamily="34" charset="0"/>
            </a:endParaRPr>
          </a:p>
          <a:p>
            <a:pPr lvl="1" eaLnBrk="0" hangingPunct="0"/>
            <a:r>
              <a:rPr lang="en-CA" dirty="0">
                <a:latin typeface="Arial" panose="020B0604020202020204" pitchFamily="34" charset="0"/>
                <a:cs typeface="Arial" panose="020B0604020202020204" pitchFamily="34" charset="0"/>
              </a:rPr>
              <a:t>Port Perry 905 985 4891 or 1 800 314 8533</a:t>
            </a:r>
            <a:endParaRPr lang="en-CA" sz="2000" dirty="0">
              <a:latin typeface="Arial" panose="020B0604020202020204" pitchFamily="34" charset="0"/>
              <a:cs typeface="Arial" panose="020B0604020202020204" pitchFamily="34" charset="0"/>
            </a:endParaRPr>
          </a:p>
          <a:p>
            <a:pPr lvl="0" eaLnBrk="0" hangingPunct="0"/>
            <a:r>
              <a:rPr lang="en-CA" dirty="0">
                <a:latin typeface="Arial" panose="020B0604020202020204" pitchFamily="34" charset="0"/>
                <a:cs typeface="Arial" panose="020B0604020202020204" pitchFamily="34" charset="0"/>
              </a:rPr>
              <a:t>AIDS Committee of Durham Region </a:t>
            </a:r>
            <a:r>
              <a:rPr lang="en-CA" u="sng" dirty="0">
                <a:latin typeface="Arial" panose="020B0604020202020204" pitchFamily="34" charset="0"/>
                <a:cs typeface="Arial" panose="020B0604020202020204" pitchFamily="34" charset="0"/>
                <a:hlinkClick r:id="rId4"/>
              </a:rPr>
              <a:t>aidsdurham.com</a:t>
            </a:r>
            <a:endParaRPr lang="en-CA" sz="2400" dirty="0">
              <a:latin typeface="Arial" panose="020B0604020202020204" pitchFamily="34" charset="0"/>
              <a:cs typeface="Arial" panose="020B0604020202020204" pitchFamily="34" charset="0"/>
            </a:endParaRPr>
          </a:p>
          <a:p>
            <a:pPr lvl="0" eaLnBrk="0" hangingPunct="0"/>
            <a:r>
              <a:rPr lang="en-CA" dirty="0">
                <a:latin typeface="Arial" panose="020B0604020202020204" pitchFamily="34" charset="0"/>
                <a:cs typeface="Arial" panose="020B0604020202020204" pitchFamily="34" charset="0"/>
              </a:rPr>
              <a:t>Durham </a:t>
            </a:r>
            <a:r>
              <a:rPr lang="en-CA" dirty="0" smtClean="0">
                <a:latin typeface="Arial" panose="020B0604020202020204" pitchFamily="34" charset="0"/>
                <a:cs typeface="Arial" panose="020B0604020202020204" pitchFamily="34" charset="0"/>
              </a:rPr>
              <a:t>Health </a:t>
            </a:r>
            <a:r>
              <a:rPr lang="en-CA" dirty="0">
                <a:latin typeface="Arial" panose="020B0604020202020204" pitchFamily="34" charset="0"/>
                <a:cs typeface="Arial" panose="020B0604020202020204" pitchFamily="34" charset="0"/>
              </a:rPr>
              <a:t>C</a:t>
            </a:r>
            <a:r>
              <a:rPr lang="en-CA" dirty="0" smtClean="0">
                <a:latin typeface="Arial" panose="020B0604020202020204" pitchFamily="34" charset="0"/>
                <a:cs typeface="Arial" panose="020B0604020202020204" pitchFamily="34" charset="0"/>
              </a:rPr>
              <a:t>onnection </a:t>
            </a:r>
            <a:r>
              <a:rPr lang="en-CA" dirty="0">
                <a:latin typeface="Arial" panose="020B0604020202020204" pitchFamily="34" charset="0"/>
                <a:cs typeface="Arial" panose="020B0604020202020204" pitchFamily="34" charset="0"/>
              </a:rPr>
              <a:t>L</a:t>
            </a:r>
            <a:r>
              <a:rPr lang="en-CA" dirty="0" smtClean="0">
                <a:latin typeface="Arial" panose="020B0604020202020204" pitchFamily="34" charset="0"/>
                <a:cs typeface="Arial" panose="020B0604020202020204" pitchFamily="34" charset="0"/>
              </a:rPr>
              <a:t>ine </a:t>
            </a:r>
            <a:r>
              <a:rPr lang="en-CA" dirty="0">
                <a:latin typeface="Arial" panose="020B0604020202020204" pitchFamily="34" charset="0"/>
                <a:cs typeface="Arial" panose="020B0604020202020204" pitchFamily="34" charset="0"/>
              </a:rPr>
              <a:t>905-666-6241</a:t>
            </a:r>
            <a:endParaRPr lang="en-CA" sz="2400" dirty="0">
              <a:latin typeface="Arial" panose="020B0604020202020204" pitchFamily="34" charset="0"/>
              <a:cs typeface="Arial" panose="020B0604020202020204" pitchFamily="34" charset="0"/>
            </a:endParaRPr>
          </a:p>
          <a:p>
            <a:pPr lvl="0" eaLnBrk="0" hangingPunct="0"/>
            <a:r>
              <a:rPr lang="en-CA" dirty="0">
                <a:latin typeface="Arial" panose="020B0604020202020204" pitchFamily="34" charset="0"/>
                <a:cs typeface="Arial" panose="020B0604020202020204" pitchFamily="34" charset="0"/>
              </a:rPr>
              <a:t>The Youth </a:t>
            </a:r>
            <a:r>
              <a:rPr lang="en-CA" dirty="0" smtClean="0">
                <a:latin typeface="Arial" panose="020B0604020202020204" pitchFamily="34" charset="0"/>
                <a:cs typeface="Arial" panose="020B0604020202020204" pitchFamily="34" charset="0"/>
              </a:rPr>
              <a:t>Centre </a:t>
            </a:r>
            <a:r>
              <a:rPr lang="en-US" sz="3300" u="sng" dirty="0">
                <a:latin typeface="Arial" panose="020B0604020202020204" pitchFamily="34" charset="0"/>
                <a:cs typeface="Arial" panose="020B0604020202020204" pitchFamily="34" charset="0"/>
                <a:hlinkClick r:id="rId5"/>
              </a:rPr>
              <a:t>theyouthcentre.ca</a:t>
            </a:r>
            <a:endParaRPr lang="en-CA" sz="3300" dirty="0">
              <a:latin typeface="Arial" panose="020B0604020202020204" pitchFamily="34" charset="0"/>
              <a:cs typeface="Arial" panose="020B0604020202020204" pitchFamily="34" charset="0"/>
            </a:endParaRPr>
          </a:p>
          <a:p>
            <a:pPr lvl="0" eaLnBrk="0" hangingPunct="0"/>
            <a:r>
              <a:rPr lang="en-US" dirty="0">
                <a:latin typeface="Arial" panose="020B0604020202020204" pitchFamily="34" charset="0"/>
                <a:cs typeface="Arial" panose="020B0604020202020204" pitchFamily="34" charset="0"/>
              </a:rPr>
              <a:t>Distress Centre Durham </a:t>
            </a:r>
            <a:r>
              <a:rPr lang="en-US" u="sng" dirty="0">
                <a:latin typeface="Arial" panose="020B0604020202020204" pitchFamily="34" charset="0"/>
                <a:cs typeface="Arial" panose="020B0604020202020204" pitchFamily="34" charset="0"/>
                <a:hlinkClick r:id="rId6"/>
              </a:rPr>
              <a:t>distresscentredurham.com</a:t>
            </a:r>
            <a:endParaRPr lang="en-CA" sz="2800" dirty="0">
              <a:latin typeface="Arial" panose="020B0604020202020204" pitchFamily="34" charset="0"/>
              <a:cs typeface="Arial" panose="020B0604020202020204" pitchFamily="34" charset="0"/>
            </a:endParaRPr>
          </a:p>
          <a:p>
            <a:pPr lvl="0" eaLnBrk="0" hangingPunct="0"/>
            <a:r>
              <a:rPr lang="en-CA" dirty="0" smtClean="0">
                <a:latin typeface="Arial" panose="020B0604020202020204" pitchFamily="34" charset="0"/>
                <a:cs typeface="Arial" panose="020B0604020202020204" pitchFamily="34" charset="0"/>
              </a:rPr>
              <a:t>Durham </a:t>
            </a:r>
            <a:r>
              <a:rPr lang="en-CA" dirty="0">
                <a:latin typeface="Arial" panose="020B0604020202020204" pitchFamily="34" charset="0"/>
                <a:cs typeface="Arial" panose="020B0604020202020204" pitchFamily="34" charset="0"/>
              </a:rPr>
              <a:t>Rape Crisis Centre </a:t>
            </a:r>
            <a:r>
              <a:rPr lang="en-US" u="sng" dirty="0">
                <a:latin typeface="Arial" panose="020B0604020202020204" pitchFamily="34" charset="0"/>
                <a:cs typeface="Arial" panose="020B0604020202020204" pitchFamily="34" charset="0"/>
                <a:hlinkClick r:id="rId7"/>
              </a:rPr>
              <a:t>durhamrapecrisiscentre.com</a:t>
            </a:r>
            <a:endParaRPr lang="en-CA" sz="2400" dirty="0">
              <a:latin typeface="Arial" panose="020B0604020202020204" pitchFamily="34" charset="0"/>
              <a:cs typeface="Arial" panose="020B0604020202020204" pitchFamily="34" charset="0"/>
            </a:endParaRPr>
          </a:p>
          <a:p>
            <a:pPr lvl="0" eaLnBrk="0" hangingPunct="0"/>
            <a:r>
              <a:rPr lang="en-CA" dirty="0">
                <a:latin typeface="Arial" panose="020B0604020202020204" pitchFamily="34" charset="0"/>
                <a:cs typeface="Arial" panose="020B0604020202020204" pitchFamily="34" charset="0"/>
              </a:rPr>
              <a:t>Durham Region Domestic Violence/Sexual Assault Care</a:t>
            </a:r>
            <a:r>
              <a:rPr lang="en-CA" sz="2800" dirty="0">
                <a:latin typeface="Arial" panose="020B0604020202020204" pitchFamily="34" charset="0"/>
                <a:cs typeface="Arial" panose="020B0604020202020204" pitchFamily="34" charset="0"/>
              </a:rPr>
              <a:t> Centre </a:t>
            </a:r>
            <a:r>
              <a:rPr lang="en-US" sz="2800" u="sng" dirty="0">
                <a:latin typeface="Arial" panose="020B0604020202020204" pitchFamily="34" charset="0"/>
                <a:cs typeface="Arial" panose="020B0604020202020204" pitchFamily="34" charset="0"/>
                <a:hlinkClick r:id="rId8"/>
              </a:rPr>
              <a:t>dvsacc.com</a:t>
            </a:r>
            <a:endParaRPr lang="en-CA" sz="2400" dirty="0">
              <a:latin typeface="Arial" panose="020B0604020202020204" pitchFamily="34" charset="0"/>
              <a:cs typeface="Arial" panose="020B0604020202020204" pitchFamily="34" charset="0"/>
            </a:endParaRPr>
          </a:p>
          <a:p>
            <a:pPr lvl="0" eaLnBrk="0" hangingPunct="0"/>
            <a:r>
              <a:rPr lang="en-CA" dirty="0">
                <a:latin typeface="Arial" panose="020B0604020202020204" pitchFamily="34" charset="0"/>
                <a:cs typeface="Arial" panose="020B0604020202020204" pitchFamily="34" charset="0"/>
              </a:rPr>
              <a:t>PFLAG Canada: support and information for people with questions or concerns about sexual orientation and gender identity </a:t>
            </a:r>
            <a:r>
              <a:rPr lang="en-CA" u="sng" dirty="0">
                <a:latin typeface="Arial" panose="020B0604020202020204" pitchFamily="34" charset="0"/>
                <a:cs typeface="Arial" panose="020B0604020202020204" pitchFamily="34" charset="0"/>
                <a:hlinkClick r:id="rId9"/>
              </a:rPr>
              <a:t>pflagcanada.ca</a:t>
            </a:r>
            <a:endParaRPr lang="en-CA" sz="2400" dirty="0">
              <a:latin typeface="Arial" panose="020B0604020202020204" pitchFamily="34" charset="0"/>
              <a:cs typeface="Arial" panose="020B0604020202020204" pitchFamily="34" charset="0"/>
            </a:endParaRPr>
          </a:p>
          <a:p>
            <a:pPr lvl="0" eaLnBrk="0" hangingPunct="0"/>
            <a:r>
              <a:rPr lang="en-US" dirty="0">
                <a:latin typeface="Arial" panose="020B0604020202020204" pitchFamily="34" charset="0"/>
                <a:cs typeface="Arial" panose="020B0604020202020204" pitchFamily="34" charset="0"/>
              </a:rPr>
              <a:t>Durham CMHA – Canadian </a:t>
            </a:r>
            <a:r>
              <a:rPr lang="en-US" dirty="0" smtClean="0">
                <a:latin typeface="Arial" panose="020B0604020202020204" pitchFamily="34" charset="0"/>
                <a:cs typeface="Arial" panose="020B0604020202020204" pitchFamily="34" charset="0"/>
              </a:rPr>
              <a:t>Mental </a:t>
            </a:r>
            <a:r>
              <a:rPr lang="en-US" dirty="0">
                <a:latin typeface="Arial" panose="020B0604020202020204" pitchFamily="34" charset="0"/>
                <a:cs typeface="Arial" panose="020B0604020202020204" pitchFamily="34" charset="0"/>
              </a:rPr>
              <a:t>H</a:t>
            </a:r>
            <a:r>
              <a:rPr lang="en-US" dirty="0" smtClean="0">
                <a:latin typeface="Arial" panose="020B0604020202020204" pitchFamily="34" charset="0"/>
                <a:cs typeface="Arial" panose="020B0604020202020204" pitchFamily="34" charset="0"/>
              </a:rPr>
              <a:t>ealth Association </a:t>
            </a:r>
            <a:r>
              <a:rPr lang="en-CA" sz="3300" u="sng" dirty="0">
                <a:latin typeface="Arial" panose="020B0604020202020204" pitchFamily="34" charset="0"/>
                <a:cs typeface="Arial" panose="020B0604020202020204" pitchFamily="34" charset="0"/>
                <a:hlinkClick r:id="rId10"/>
              </a:rPr>
              <a:t>durham.cmha.ca/</a:t>
            </a:r>
            <a:endParaRPr lang="en-CA" sz="3300" dirty="0">
              <a:latin typeface="Arial" panose="020B0604020202020204" pitchFamily="34" charset="0"/>
              <a:cs typeface="Arial" panose="020B0604020202020204" pitchFamily="34" charset="0"/>
            </a:endParaRPr>
          </a:p>
          <a:p>
            <a:pPr lvl="0" eaLnBrk="0" hangingPunct="0"/>
            <a:r>
              <a:rPr lang="en-US" dirty="0">
                <a:latin typeface="Arial" panose="020B0604020202020204" pitchFamily="34" charset="0"/>
                <a:cs typeface="Arial" panose="020B0604020202020204" pitchFamily="34" charset="0"/>
              </a:rPr>
              <a:t>Family </a:t>
            </a:r>
            <a:r>
              <a:rPr lang="en-US" dirty="0" smtClean="0">
                <a:latin typeface="Arial" panose="020B0604020202020204" pitchFamily="34" charset="0"/>
                <a:cs typeface="Arial" panose="020B0604020202020204" pitchFamily="34" charset="0"/>
              </a:rPr>
              <a:t>Health Care Provider</a:t>
            </a:r>
            <a:endParaRPr lang="en-CA" sz="2800" dirty="0">
              <a:latin typeface="Arial" panose="020B0604020202020204" pitchFamily="34" charset="0"/>
              <a:cs typeface="Arial" panose="020B0604020202020204" pitchFamily="34" charset="0"/>
            </a:endParaRPr>
          </a:p>
          <a:p>
            <a:pPr lvl="0" eaLnBrk="0" hangingPunct="0"/>
            <a:r>
              <a:rPr lang="en-US" dirty="0">
                <a:latin typeface="Arial" panose="020B0604020202020204" pitchFamily="34" charset="0"/>
                <a:cs typeface="Arial" panose="020B0604020202020204" pitchFamily="34" charset="0"/>
              </a:rPr>
              <a:t>Walk in Clinic</a:t>
            </a:r>
            <a:endParaRPr lang="en-CA" sz="2800" dirty="0">
              <a:latin typeface="Arial" panose="020B0604020202020204" pitchFamily="34" charset="0"/>
              <a:cs typeface="Arial" panose="020B0604020202020204" pitchFamily="34" charset="0"/>
            </a:endParaRPr>
          </a:p>
          <a:p>
            <a:pPr marL="0" indent="0" eaLnBrk="0" hangingPunct="0">
              <a:buNone/>
            </a:pPr>
            <a:endParaRPr lang="en-CA" sz="2400" dirty="0"/>
          </a:p>
          <a:p>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8</a:t>
            </a:fld>
            <a:endParaRPr lang="en-CA"/>
          </a:p>
        </p:txBody>
      </p:sp>
    </p:spTree>
    <p:extLst>
      <p:ext uri="{BB962C8B-B14F-4D97-AF65-F5344CB8AC3E}">
        <p14:creationId xmlns:p14="http://schemas.microsoft.com/office/powerpoint/2010/main" val="501605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Arial" panose="020B0604020202020204" pitchFamily="34" charset="0"/>
                <a:cs typeface="Arial" panose="020B0604020202020204" pitchFamily="34" charset="0"/>
              </a:rPr>
              <a:t>Case Study 2 : Ethan and Olivia</a:t>
            </a:r>
            <a:endParaRPr lang="en-CA"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47500" lnSpcReduction="20000"/>
          </a:bodyPr>
          <a:lstStyle/>
          <a:p>
            <a:r>
              <a:rPr lang="en-CA" sz="3400" i="1" dirty="0">
                <a:latin typeface="Arial" panose="020B0604020202020204" pitchFamily="34" charset="0"/>
                <a:cs typeface="Arial" panose="020B0604020202020204" pitchFamily="34" charset="0"/>
              </a:rPr>
              <a:t>The summer after grade 9, Olivia was offered a </a:t>
            </a:r>
            <a:r>
              <a:rPr lang="en-CA" sz="3400" i="1" dirty="0" smtClean="0">
                <a:latin typeface="Arial" panose="020B0604020202020204" pitchFamily="34" charset="0"/>
                <a:cs typeface="Arial" panose="020B0604020202020204" pitchFamily="34" charset="0"/>
              </a:rPr>
              <a:t>job </a:t>
            </a:r>
            <a:r>
              <a:rPr lang="en-CA" sz="3400" i="1" dirty="0">
                <a:latin typeface="Arial" panose="020B0604020202020204" pitchFamily="34" charset="0"/>
                <a:cs typeface="Arial" panose="020B0604020202020204" pitchFamily="34" charset="0"/>
              </a:rPr>
              <a:t>as a youth tennis instructor at the summer camp. Olivia took the job, even though she knew it would mean being away from her family and friends for weeks at a time. </a:t>
            </a:r>
            <a:endParaRPr lang="en-CA" sz="3400" i="1" dirty="0" smtClean="0">
              <a:latin typeface="Arial" panose="020B0604020202020204" pitchFamily="34" charset="0"/>
              <a:cs typeface="Arial" panose="020B0604020202020204" pitchFamily="34" charset="0"/>
            </a:endParaRPr>
          </a:p>
          <a:p>
            <a:pPr marL="0" indent="0">
              <a:buNone/>
            </a:pPr>
            <a:endParaRPr lang="en-CA" sz="3400" dirty="0">
              <a:latin typeface="Arial" panose="020B0604020202020204" pitchFamily="34" charset="0"/>
              <a:cs typeface="Arial" panose="020B0604020202020204" pitchFamily="34" charset="0"/>
            </a:endParaRPr>
          </a:p>
          <a:p>
            <a:r>
              <a:rPr lang="en-CA" sz="3400" i="1" dirty="0">
                <a:latin typeface="Arial" panose="020B0604020202020204" pitchFamily="34" charset="0"/>
                <a:cs typeface="Arial" panose="020B0604020202020204" pitchFamily="34" charset="0"/>
              </a:rPr>
              <a:t>At first, Olivia felt lonely. Although the other girls had attended the same camp for several summers and seemed to be in a clique, Olivia persisted and eventually made a few friends. One evening, Olivia met Ethan. He was a really hot lifeguard and all the girls wanted his attention. Ethan became really interested in Olivia and asked her out</a:t>
            </a:r>
            <a:r>
              <a:rPr lang="en-CA" sz="3400" i="1" dirty="0" smtClean="0">
                <a:latin typeface="Arial" panose="020B0604020202020204" pitchFamily="34" charset="0"/>
                <a:cs typeface="Arial" panose="020B0604020202020204" pitchFamily="34" charset="0"/>
              </a:rPr>
              <a:t>.</a:t>
            </a:r>
          </a:p>
          <a:p>
            <a:pPr marL="0" indent="0">
              <a:buNone/>
            </a:pPr>
            <a:endParaRPr lang="en-CA" sz="3400" dirty="0">
              <a:latin typeface="Arial" panose="020B0604020202020204" pitchFamily="34" charset="0"/>
              <a:cs typeface="Arial" panose="020B0604020202020204" pitchFamily="34" charset="0"/>
            </a:endParaRPr>
          </a:p>
          <a:p>
            <a:r>
              <a:rPr lang="en-CA" sz="3400" i="1" dirty="0">
                <a:latin typeface="Arial" panose="020B0604020202020204" pitchFamily="34" charset="0"/>
                <a:cs typeface="Arial" panose="020B0604020202020204" pitchFamily="34" charset="0"/>
              </a:rPr>
              <a:t>Ethan was really nice to Olivia and they spend a lot of their free time together. Ethan taught Olivia how to swim and Olivia taught Ethan how to play tennis. They took long walks together and talked about everything! They were practically inseparable and seemed very happy</a:t>
            </a:r>
            <a:r>
              <a:rPr lang="en-CA" sz="3400" i="1" dirty="0" smtClean="0">
                <a:latin typeface="Arial" panose="020B0604020202020204" pitchFamily="34" charset="0"/>
                <a:cs typeface="Arial" panose="020B0604020202020204" pitchFamily="34" charset="0"/>
              </a:rPr>
              <a:t>.</a:t>
            </a:r>
          </a:p>
          <a:p>
            <a:pPr marL="0" indent="0">
              <a:buNone/>
            </a:pPr>
            <a:endParaRPr lang="en-CA" sz="3400" dirty="0">
              <a:latin typeface="Arial" panose="020B0604020202020204" pitchFamily="34" charset="0"/>
              <a:cs typeface="Arial" panose="020B0604020202020204" pitchFamily="34" charset="0"/>
            </a:endParaRPr>
          </a:p>
          <a:p>
            <a:r>
              <a:rPr lang="en-CA" sz="3400" i="1" dirty="0">
                <a:latin typeface="Arial" panose="020B0604020202020204" pitchFamily="34" charset="0"/>
                <a:cs typeface="Arial" panose="020B0604020202020204" pitchFamily="34" charset="0"/>
              </a:rPr>
              <a:t>At one point during the summer, Olivia and Ethan started talking about having sex. They felt very close to one another and wanted to show each other how much they really cared about one another. They both agreed that if they were to have sex, they would use condoms in order to protect each other from unintended pregnancy and STI. Olivia also decided that the next weekend she had off from work; she would go to a clinic at home and get birth control pills.</a:t>
            </a:r>
            <a:endParaRPr lang="en-CA" sz="3400" dirty="0">
              <a:latin typeface="Arial" panose="020B0604020202020204" pitchFamily="34" charset="0"/>
              <a:cs typeface="Arial" panose="020B0604020202020204" pitchFamily="34" charset="0"/>
            </a:endParaRPr>
          </a:p>
          <a:p>
            <a:endParaRPr lang="en-CA" dirty="0"/>
          </a:p>
        </p:txBody>
      </p:sp>
      <p:sp>
        <p:nvSpPr>
          <p:cNvPr id="4" name="Slide Number Placeholder 3"/>
          <p:cNvSpPr>
            <a:spLocks noGrp="1"/>
          </p:cNvSpPr>
          <p:nvPr>
            <p:ph type="sldNum" sz="quarter" idx="12"/>
          </p:nvPr>
        </p:nvSpPr>
        <p:spPr/>
        <p:txBody>
          <a:bodyPr/>
          <a:lstStyle/>
          <a:p>
            <a:fld id="{390D6896-6D30-465F-B4BF-686115772308}" type="slidenum">
              <a:rPr lang="en-CA" smtClean="0"/>
              <a:t>9</a:t>
            </a:fld>
            <a:endParaRPr lang="en-CA"/>
          </a:p>
        </p:txBody>
      </p:sp>
    </p:spTree>
    <p:extLst>
      <p:ext uri="{BB962C8B-B14F-4D97-AF65-F5344CB8AC3E}">
        <p14:creationId xmlns:p14="http://schemas.microsoft.com/office/powerpoint/2010/main" val="14887430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TotalTime>
  <Words>956</Words>
  <Application>Microsoft Office PowerPoint</Application>
  <PresentationFormat>On-screen Show (4:3)</PresentationFormat>
  <Paragraphs>130</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Reducing Sexual Risk</vt:lpstr>
      <vt:lpstr>Lesson Content</vt:lpstr>
      <vt:lpstr>Could it Happen to You??</vt:lpstr>
      <vt:lpstr>Case study  1:  Ethan and Olivia</vt:lpstr>
      <vt:lpstr>Factors to Consider: Case 1</vt:lpstr>
      <vt:lpstr>Factors That Increase Sexual Risk</vt:lpstr>
      <vt:lpstr>Outcomes or Consequences</vt:lpstr>
      <vt:lpstr>Where to go for Help?</vt:lpstr>
      <vt:lpstr>Case Study 2 : Ethan and Olivia</vt:lpstr>
      <vt:lpstr>Factors to Consider: Case 2</vt:lpstr>
      <vt:lpstr>Factors That Reduce Sexual Risk</vt:lpstr>
      <vt:lpstr>Additional Factors to Consider</vt:lpstr>
    </vt:vector>
  </TitlesOfParts>
  <Company>Region of Durham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Reducing Sexual Risk</dc:title>
  <dc:creator>Durham Region Health Department</dc:creator>
  <cp:lastModifiedBy>Durham Region Health Department</cp:lastModifiedBy>
  <cp:revision>29</cp:revision>
  <cp:lastPrinted>2015-09-22T13:43:05Z</cp:lastPrinted>
  <dcterms:created xsi:type="dcterms:W3CDTF">2014-07-11T18:43:30Z</dcterms:created>
  <dcterms:modified xsi:type="dcterms:W3CDTF">2017-08-30T16:48:27Z</dcterms:modified>
</cp:coreProperties>
</file>