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4" r:id="rId7"/>
    <p:sldId id="266" r:id="rId8"/>
    <p:sldId id="267" r:id="rId9"/>
    <p:sldId id="270" r:id="rId10"/>
    <p:sldId id="268" r:id="rId11"/>
    <p:sldId id="271" r:id="rId12"/>
    <p:sldId id="272"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364" autoAdjust="0"/>
  </p:normalViewPr>
  <p:slideViewPr>
    <p:cSldViewPr>
      <p:cViewPr varScale="1">
        <p:scale>
          <a:sx n="50" d="100"/>
          <a:sy n="50" d="100"/>
        </p:scale>
        <p:origin x="-1176" y="-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5E7FF43B-F42F-4EE1-A9F3-B13BB9EB466F}" type="datetimeFigureOut">
              <a:rPr lang="en-CA" smtClean="0"/>
              <a:t>30/08/2017</a:t>
            </a:fld>
            <a:endParaRPr lang="en-CA"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E0793771-E634-4806-AC4A-A53B77E58C6E}" type="slidenum">
              <a:rPr lang="en-CA" smtClean="0"/>
              <a:t>‹#›</a:t>
            </a:fld>
            <a:endParaRPr lang="en-CA" dirty="0"/>
          </a:p>
        </p:txBody>
      </p:sp>
    </p:spTree>
    <p:extLst>
      <p:ext uri="{BB962C8B-B14F-4D97-AF65-F5344CB8AC3E}">
        <p14:creationId xmlns:p14="http://schemas.microsoft.com/office/powerpoint/2010/main" val="2924116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smtClean="0"/>
              <a:t>This is only true if the definition includes eliminating any intimate sexual behaviour involving skin to genital, genital to genital or boy fluid to genital contact.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smtClean="0">
                <a:solidFill>
                  <a:schemeClr val="tx1"/>
                </a:solidFill>
                <a:effectLst/>
                <a:latin typeface="+mn-lt"/>
                <a:ea typeface="+mn-ea"/>
                <a:cs typeface="+mn-cs"/>
              </a:rPr>
              <a:t>It is possible for pregnancy to occur without intercourse if sperm is ejaculated near the entrance of the vagina or on an area that comes into contact with the vagina. Some sexually transmitted infections (STIs) such as herpes and HPV can be passed through skin to skin genital contact.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smtClean="0"/>
          </a:p>
          <a:p>
            <a:endParaRPr lang="en-CA" dirty="0"/>
          </a:p>
        </p:txBody>
      </p:sp>
      <p:sp>
        <p:nvSpPr>
          <p:cNvPr id="4" name="Slide Number Placeholder 3"/>
          <p:cNvSpPr>
            <a:spLocks noGrp="1"/>
          </p:cNvSpPr>
          <p:nvPr>
            <p:ph type="sldNum" sz="quarter" idx="10"/>
          </p:nvPr>
        </p:nvSpPr>
        <p:spPr/>
        <p:txBody>
          <a:bodyPr/>
          <a:lstStyle/>
          <a:p>
            <a:fld id="{E0793771-E634-4806-AC4A-A53B77E58C6E}" type="slidenum">
              <a:rPr lang="en-CA" smtClean="0"/>
              <a:t>6</a:t>
            </a:fld>
            <a:endParaRPr lang="en-CA" dirty="0"/>
          </a:p>
        </p:txBody>
      </p:sp>
    </p:spTree>
    <p:extLst>
      <p:ext uri="{BB962C8B-B14F-4D97-AF65-F5344CB8AC3E}">
        <p14:creationId xmlns:p14="http://schemas.microsoft.com/office/powerpoint/2010/main" val="4210149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Socio economic status – some young people,</a:t>
            </a:r>
            <a:r>
              <a:rPr lang="en-CA" baseline="0" dirty="0" smtClean="0"/>
              <a:t> especially young women engage in sexual activities with older partners for economic or survival reasons.</a:t>
            </a:r>
            <a:endParaRPr lang="en-CA" dirty="0"/>
          </a:p>
        </p:txBody>
      </p:sp>
      <p:sp>
        <p:nvSpPr>
          <p:cNvPr id="4" name="Slide Number Placeholder 3"/>
          <p:cNvSpPr>
            <a:spLocks noGrp="1"/>
          </p:cNvSpPr>
          <p:nvPr>
            <p:ph type="sldNum" sz="quarter" idx="10"/>
          </p:nvPr>
        </p:nvSpPr>
        <p:spPr/>
        <p:txBody>
          <a:bodyPr/>
          <a:lstStyle/>
          <a:p>
            <a:fld id="{E0793771-E634-4806-AC4A-A53B77E58C6E}" type="slidenum">
              <a:rPr lang="en-CA" smtClean="0"/>
              <a:t>11</a:t>
            </a:fld>
            <a:endParaRPr lang="en-CA" dirty="0"/>
          </a:p>
        </p:txBody>
      </p:sp>
    </p:spTree>
    <p:extLst>
      <p:ext uri="{BB962C8B-B14F-4D97-AF65-F5344CB8AC3E}">
        <p14:creationId xmlns:p14="http://schemas.microsoft.com/office/powerpoint/2010/main" val="4274670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A5633448-F320-40D4-9E57-F1FBBABDCFF2}" type="datetimeFigureOut">
              <a:rPr lang="en-CA" smtClean="0"/>
              <a:t>30/08/2017</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FE7D56E1-5EAC-4B4E-8ED2-21B83FD4766A}" type="slidenum">
              <a:rPr lang="en-CA" smtClean="0"/>
              <a:t>‹#›</a:t>
            </a:fld>
            <a:endParaRPr lang="en-CA" dirty="0"/>
          </a:p>
        </p:txBody>
      </p:sp>
    </p:spTree>
    <p:extLst>
      <p:ext uri="{BB962C8B-B14F-4D97-AF65-F5344CB8AC3E}">
        <p14:creationId xmlns:p14="http://schemas.microsoft.com/office/powerpoint/2010/main" val="1504783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5633448-F320-40D4-9E57-F1FBBABDCFF2}" type="datetimeFigureOut">
              <a:rPr lang="en-CA" smtClean="0"/>
              <a:t>30/08/2017</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FE7D56E1-5EAC-4B4E-8ED2-21B83FD4766A}" type="slidenum">
              <a:rPr lang="en-CA" smtClean="0"/>
              <a:t>‹#›</a:t>
            </a:fld>
            <a:endParaRPr lang="en-CA" dirty="0"/>
          </a:p>
        </p:txBody>
      </p:sp>
    </p:spTree>
    <p:extLst>
      <p:ext uri="{BB962C8B-B14F-4D97-AF65-F5344CB8AC3E}">
        <p14:creationId xmlns:p14="http://schemas.microsoft.com/office/powerpoint/2010/main" val="1927374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5633448-F320-40D4-9E57-F1FBBABDCFF2}" type="datetimeFigureOut">
              <a:rPr lang="en-CA" smtClean="0"/>
              <a:t>30/08/2017</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FE7D56E1-5EAC-4B4E-8ED2-21B83FD4766A}" type="slidenum">
              <a:rPr lang="en-CA" smtClean="0"/>
              <a:t>‹#›</a:t>
            </a:fld>
            <a:endParaRPr lang="en-CA" dirty="0"/>
          </a:p>
        </p:txBody>
      </p:sp>
    </p:spTree>
    <p:extLst>
      <p:ext uri="{BB962C8B-B14F-4D97-AF65-F5344CB8AC3E}">
        <p14:creationId xmlns:p14="http://schemas.microsoft.com/office/powerpoint/2010/main" val="274601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5633448-F320-40D4-9E57-F1FBBABDCFF2}" type="datetimeFigureOut">
              <a:rPr lang="en-CA" smtClean="0"/>
              <a:t>30/08/2017</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FE7D56E1-5EAC-4B4E-8ED2-21B83FD4766A}" type="slidenum">
              <a:rPr lang="en-CA" smtClean="0"/>
              <a:t>‹#›</a:t>
            </a:fld>
            <a:endParaRPr lang="en-CA" dirty="0"/>
          </a:p>
        </p:txBody>
      </p:sp>
    </p:spTree>
    <p:extLst>
      <p:ext uri="{BB962C8B-B14F-4D97-AF65-F5344CB8AC3E}">
        <p14:creationId xmlns:p14="http://schemas.microsoft.com/office/powerpoint/2010/main" val="602969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633448-F320-40D4-9E57-F1FBBABDCFF2}" type="datetimeFigureOut">
              <a:rPr lang="en-CA" smtClean="0"/>
              <a:t>30/08/2017</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FE7D56E1-5EAC-4B4E-8ED2-21B83FD4766A}" type="slidenum">
              <a:rPr lang="en-CA" smtClean="0"/>
              <a:t>‹#›</a:t>
            </a:fld>
            <a:endParaRPr lang="en-CA" dirty="0"/>
          </a:p>
        </p:txBody>
      </p:sp>
    </p:spTree>
    <p:extLst>
      <p:ext uri="{BB962C8B-B14F-4D97-AF65-F5344CB8AC3E}">
        <p14:creationId xmlns:p14="http://schemas.microsoft.com/office/powerpoint/2010/main" val="2512574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A5633448-F320-40D4-9E57-F1FBBABDCFF2}" type="datetimeFigureOut">
              <a:rPr lang="en-CA" smtClean="0"/>
              <a:t>30/08/2017</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FE7D56E1-5EAC-4B4E-8ED2-21B83FD4766A}" type="slidenum">
              <a:rPr lang="en-CA" smtClean="0"/>
              <a:t>‹#›</a:t>
            </a:fld>
            <a:endParaRPr lang="en-CA" dirty="0"/>
          </a:p>
        </p:txBody>
      </p:sp>
    </p:spTree>
    <p:extLst>
      <p:ext uri="{BB962C8B-B14F-4D97-AF65-F5344CB8AC3E}">
        <p14:creationId xmlns:p14="http://schemas.microsoft.com/office/powerpoint/2010/main" val="1553935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A5633448-F320-40D4-9E57-F1FBBABDCFF2}" type="datetimeFigureOut">
              <a:rPr lang="en-CA" smtClean="0"/>
              <a:t>30/08/2017</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FE7D56E1-5EAC-4B4E-8ED2-21B83FD4766A}" type="slidenum">
              <a:rPr lang="en-CA" smtClean="0"/>
              <a:t>‹#›</a:t>
            </a:fld>
            <a:endParaRPr lang="en-CA" dirty="0"/>
          </a:p>
        </p:txBody>
      </p:sp>
    </p:spTree>
    <p:extLst>
      <p:ext uri="{BB962C8B-B14F-4D97-AF65-F5344CB8AC3E}">
        <p14:creationId xmlns:p14="http://schemas.microsoft.com/office/powerpoint/2010/main" val="514580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A5633448-F320-40D4-9E57-F1FBBABDCFF2}" type="datetimeFigureOut">
              <a:rPr lang="en-CA" smtClean="0"/>
              <a:t>30/08/2017</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FE7D56E1-5EAC-4B4E-8ED2-21B83FD4766A}" type="slidenum">
              <a:rPr lang="en-CA" smtClean="0"/>
              <a:t>‹#›</a:t>
            </a:fld>
            <a:endParaRPr lang="en-CA" dirty="0"/>
          </a:p>
        </p:txBody>
      </p:sp>
    </p:spTree>
    <p:extLst>
      <p:ext uri="{BB962C8B-B14F-4D97-AF65-F5344CB8AC3E}">
        <p14:creationId xmlns:p14="http://schemas.microsoft.com/office/powerpoint/2010/main" val="4174926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633448-F320-40D4-9E57-F1FBBABDCFF2}" type="datetimeFigureOut">
              <a:rPr lang="en-CA" smtClean="0"/>
              <a:t>30/08/2017</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FE7D56E1-5EAC-4B4E-8ED2-21B83FD4766A}" type="slidenum">
              <a:rPr lang="en-CA" smtClean="0"/>
              <a:t>‹#›</a:t>
            </a:fld>
            <a:endParaRPr lang="en-CA" dirty="0"/>
          </a:p>
        </p:txBody>
      </p:sp>
    </p:spTree>
    <p:extLst>
      <p:ext uri="{BB962C8B-B14F-4D97-AF65-F5344CB8AC3E}">
        <p14:creationId xmlns:p14="http://schemas.microsoft.com/office/powerpoint/2010/main" val="887457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633448-F320-40D4-9E57-F1FBBABDCFF2}" type="datetimeFigureOut">
              <a:rPr lang="en-CA" smtClean="0"/>
              <a:t>30/08/2017</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FE7D56E1-5EAC-4B4E-8ED2-21B83FD4766A}" type="slidenum">
              <a:rPr lang="en-CA" smtClean="0"/>
              <a:t>‹#›</a:t>
            </a:fld>
            <a:endParaRPr lang="en-CA" dirty="0"/>
          </a:p>
        </p:txBody>
      </p:sp>
    </p:spTree>
    <p:extLst>
      <p:ext uri="{BB962C8B-B14F-4D97-AF65-F5344CB8AC3E}">
        <p14:creationId xmlns:p14="http://schemas.microsoft.com/office/powerpoint/2010/main" val="29841307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633448-F320-40D4-9E57-F1FBBABDCFF2}" type="datetimeFigureOut">
              <a:rPr lang="en-CA" smtClean="0"/>
              <a:t>30/08/2017</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FE7D56E1-5EAC-4B4E-8ED2-21B83FD4766A}" type="slidenum">
              <a:rPr lang="en-CA" smtClean="0"/>
              <a:t>‹#›</a:t>
            </a:fld>
            <a:endParaRPr lang="en-CA" dirty="0"/>
          </a:p>
        </p:txBody>
      </p:sp>
    </p:spTree>
    <p:extLst>
      <p:ext uri="{BB962C8B-B14F-4D97-AF65-F5344CB8AC3E}">
        <p14:creationId xmlns:p14="http://schemas.microsoft.com/office/powerpoint/2010/main" val="3293705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633448-F320-40D4-9E57-F1FBBABDCFF2}" type="datetimeFigureOut">
              <a:rPr lang="en-CA" smtClean="0"/>
              <a:t>30/08/2017</a:t>
            </a:fld>
            <a:endParaRPr lang="en-CA"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7D56E1-5EAC-4B4E-8ED2-21B83FD4766A}" type="slidenum">
              <a:rPr lang="en-CA" smtClean="0"/>
              <a:t>‹#›</a:t>
            </a:fld>
            <a:endParaRPr lang="en-CA" dirty="0"/>
          </a:p>
        </p:txBody>
      </p:sp>
    </p:spTree>
    <p:extLst>
      <p:ext uri="{BB962C8B-B14F-4D97-AF65-F5344CB8AC3E}">
        <p14:creationId xmlns:p14="http://schemas.microsoft.com/office/powerpoint/2010/main" val="3031510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cid:image001.jpg@01D1544B.7AC905D0"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Relationships and Decisions</a:t>
            </a:r>
            <a:endParaRPr lang="en-CA" dirty="0"/>
          </a:p>
        </p:txBody>
      </p:sp>
      <p:sp>
        <p:nvSpPr>
          <p:cNvPr id="3" name="Subtitle 2"/>
          <p:cNvSpPr>
            <a:spLocks noGrp="1"/>
          </p:cNvSpPr>
          <p:nvPr>
            <p:ph type="subTitle" idx="1"/>
          </p:nvPr>
        </p:nvSpPr>
        <p:spPr/>
        <p:txBody>
          <a:bodyPr>
            <a:normAutofit/>
          </a:bodyPr>
          <a:lstStyle/>
          <a:p>
            <a:r>
              <a:rPr lang="en-CA" dirty="0" smtClean="0"/>
              <a:t>Grade 9</a:t>
            </a:r>
          </a:p>
          <a:p>
            <a:r>
              <a:rPr lang="en-CA" dirty="0" smtClean="0"/>
              <a:t>PPL10</a:t>
            </a:r>
          </a:p>
          <a:p>
            <a:r>
              <a:rPr lang="en-CA" sz="1200" dirty="0">
                <a:latin typeface="Arial" panose="020B0604020202020204" pitchFamily="34" charset="0"/>
                <a:cs typeface="Arial" panose="020B0604020202020204" pitchFamily="34" charset="0"/>
              </a:rPr>
              <a:t>Adapted and reproduced with permission from Alberta Health Services</a:t>
            </a:r>
          </a:p>
          <a:p>
            <a:endParaRPr lang="en-CA" dirty="0"/>
          </a:p>
        </p:txBody>
      </p:sp>
      <p:pic>
        <p:nvPicPr>
          <p:cNvPr id="4" name="Picture 3" descr="Durham Region Health Department Logo"/>
          <p:cNvPicPr/>
          <p:nvPr/>
        </p:nvPicPr>
        <p:blipFill>
          <a:blip r:embed="rId2" cstate="print">
            <a:extLst>
              <a:ext uri="{28A0092B-C50C-407E-A947-70E740481C1C}">
                <a14:useLocalDpi xmlns:a14="http://schemas.microsoft.com/office/drawing/2010/main" val="0"/>
              </a:ext>
            </a:extLst>
          </a:blip>
          <a:stretch>
            <a:fillRect/>
          </a:stretch>
        </p:blipFill>
        <p:spPr>
          <a:xfrm>
            <a:off x="4355976" y="5805264"/>
            <a:ext cx="598805" cy="429895"/>
          </a:xfrm>
          <a:prstGeom prst="rect">
            <a:avLst/>
          </a:prstGeom>
        </p:spPr>
      </p:pic>
      <p:pic>
        <p:nvPicPr>
          <p:cNvPr id="5" name="Picture 4" descr="cid:image001.jpg@01D1544B.7AC905D0"/>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7164288" y="332656"/>
            <a:ext cx="838200" cy="538480"/>
          </a:xfrm>
          <a:prstGeom prst="rect">
            <a:avLst/>
          </a:prstGeom>
          <a:noFill/>
          <a:ln>
            <a:noFill/>
          </a:ln>
        </p:spPr>
      </p:pic>
    </p:spTree>
    <p:extLst>
      <p:ext uri="{BB962C8B-B14F-4D97-AF65-F5344CB8AC3E}">
        <p14:creationId xmlns:p14="http://schemas.microsoft.com/office/powerpoint/2010/main" val="28230960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Factors Influencing Abstinence or Delay in Sexual Involvement</a:t>
            </a:r>
            <a:endParaRPr lang="en-CA" dirty="0"/>
          </a:p>
        </p:txBody>
      </p:sp>
      <p:sp>
        <p:nvSpPr>
          <p:cNvPr id="3" name="Content Placeholder 2"/>
          <p:cNvSpPr>
            <a:spLocks noGrp="1"/>
          </p:cNvSpPr>
          <p:nvPr>
            <p:ph idx="1"/>
          </p:nvPr>
        </p:nvSpPr>
        <p:spPr/>
        <p:txBody>
          <a:bodyPr>
            <a:normAutofit fontScale="70000" lnSpcReduction="20000"/>
          </a:bodyPr>
          <a:lstStyle/>
          <a:p>
            <a:r>
              <a:rPr lang="en-CA" sz="3400" dirty="0" smtClean="0"/>
              <a:t>Family influences / Positive parent-teen relationships</a:t>
            </a:r>
          </a:p>
          <a:p>
            <a:r>
              <a:rPr lang="en-CA" sz="3400" dirty="0" smtClean="0"/>
              <a:t>Personal values</a:t>
            </a:r>
          </a:p>
          <a:p>
            <a:r>
              <a:rPr lang="en-CA" sz="3400" dirty="0" smtClean="0"/>
              <a:t>Moral, cultural or religious values</a:t>
            </a:r>
          </a:p>
          <a:p>
            <a:r>
              <a:rPr lang="en-CA" sz="3400" dirty="0" smtClean="0"/>
              <a:t>Fear of being caught</a:t>
            </a:r>
          </a:p>
          <a:p>
            <a:r>
              <a:rPr lang="en-CA" sz="3400" dirty="0" smtClean="0"/>
              <a:t>Fear of pregnancy or getting a sexually transmitted infection</a:t>
            </a:r>
          </a:p>
          <a:p>
            <a:r>
              <a:rPr lang="en-CA" sz="3400" dirty="0" smtClean="0"/>
              <a:t>Not feeling ready</a:t>
            </a:r>
          </a:p>
          <a:p>
            <a:r>
              <a:rPr lang="en-CA" sz="3400" dirty="0" smtClean="0"/>
              <a:t>Too embarrassed</a:t>
            </a:r>
          </a:p>
          <a:p>
            <a:r>
              <a:rPr lang="en-CA" sz="3400" dirty="0" smtClean="0"/>
              <a:t>Have high educational or career goals</a:t>
            </a:r>
          </a:p>
          <a:p>
            <a:r>
              <a:rPr lang="en-CA" sz="3400" dirty="0" smtClean="0"/>
              <a:t>Have knowledge about sexuality</a:t>
            </a:r>
          </a:p>
          <a:p>
            <a:r>
              <a:rPr lang="en-CA" sz="3400" dirty="0" smtClean="0"/>
              <a:t>Have well developed decision making skills</a:t>
            </a:r>
          </a:p>
          <a:p>
            <a:r>
              <a:rPr lang="en-CA" sz="3400" dirty="0" smtClean="0"/>
              <a:t>Have positive self-esteem</a:t>
            </a:r>
          </a:p>
          <a:p>
            <a:r>
              <a:rPr lang="en-CA" sz="3400" dirty="0" smtClean="0"/>
              <a:t>Self-discipline</a:t>
            </a:r>
          </a:p>
          <a:p>
            <a:endParaRPr lang="en-CA" dirty="0" smtClean="0"/>
          </a:p>
          <a:p>
            <a:endParaRPr lang="en-CA" dirty="0"/>
          </a:p>
        </p:txBody>
      </p:sp>
    </p:spTree>
    <p:extLst>
      <p:ext uri="{BB962C8B-B14F-4D97-AF65-F5344CB8AC3E}">
        <p14:creationId xmlns:p14="http://schemas.microsoft.com/office/powerpoint/2010/main" val="7376958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Factors Influencing Sexual Involvement</a:t>
            </a:r>
            <a:endParaRPr lang="en-CA" dirty="0"/>
          </a:p>
        </p:txBody>
      </p:sp>
      <p:sp>
        <p:nvSpPr>
          <p:cNvPr id="3" name="Content Placeholder 2"/>
          <p:cNvSpPr>
            <a:spLocks noGrp="1"/>
          </p:cNvSpPr>
          <p:nvPr>
            <p:ph idx="1"/>
          </p:nvPr>
        </p:nvSpPr>
        <p:spPr/>
        <p:txBody>
          <a:bodyPr>
            <a:normAutofit fontScale="92500" lnSpcReduction="20000"/>
          </a:bodyPr>
          <a:lstStyle/>
          <a:p>
            <a:r>
              <a:rPr lang="en-CA" dirty="0" smtClean="0"/>
              <a:t>Increased sex hormones after the onset of puberty</a:t>
            </a:r>
          </a:p>
          <a:p>
            <a:r>
              <a:rPr lang="en-CA" dirty="0" smtClean="0"/>
              <a:t>Curiosity</a:t>
            </a:r>
          </a:p>
          <a:p>
            <a:r>
              <a:rPr lang="en-CA" dirty="0" smtClean="0"/>
              <a:t>A sign of being “grown up”</a:t>
            </a:r>
          </a:p>
          <a:p>
            <a:r>
              <a:rPr lang="en-CA" dirty="0" smtClean="0"/>
              <a:t>Punishing or rebelling against parents</a:t>
            </a:r>
          </a:p>
          <a:p>
            <a:r>
              <a:rPr lang="en-CA" dirty="0" smtClean="0"/>
              <a:t>For intimacy and closeness</a:t>
            </a:r>
          </a:p>
          <a:p>
            <a:r>
              <a:rPr lang="en-CA" dirty="0" smtClean="0"/>
              <a:t>Peer pressure</a:t>
            </a:r>
          </a:p>
          <a:p>
            <a:r>
              <a:rPr lang="en-CA" dirty="0" smtClean="0"/>
              <a:t>Pressure from boyfriend or girlfriend</a:t>
            </a:r>
          </a:p>
          <a:p>
            <a:r>
              <a:rPr lang="en-CA" dirty="0" smtClean="0"/>
              <a:t>Sexual images and messages in media</a:t>
            </a:r>
          </a:p>
          <a:p>
            <a:r>
              <a:rPr lang="en-CA" dirty="0" smtClean="0"/>
              <a:t>Socio- economic status </a:t>
            </a:r>
            <a:endParaRPr lang="en-CA" dirty="0"/>
          </a:p>
        </p:txBody>
      </p:sp>
    </p:spTree>
    <p:extLst>
      <p:ext uri="{BB962C8B-B14F-4D97-AF65-F5344CB8AC3E}">
        <p14:creationId xmlns:p14="http://schemas.microsoft.com/office/powerpoint/2010/main" val="17552328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CA" dirty="0"/>
              <a:t>Why might sexual involvement be different for different people?</a:t>
            </a:r>
            <a:br>
              <a:rPr lang="en-CA" dirty="0"/>
            </a:br>
            <a:endParaRPr lang="en-CA" dirty="0"/>
          </a:p>
        </p:txBody>
      </p:sp>
    </p:spTree>
    <p:extLst>
      <p:ext uri="{BB962C8B-B14F-4D97-AF65-F5344CB8AC3E}">
        <p14:creationId xmlns:p14="http://schemas.microsoft.com/office/powerpoint/2010/main" val="4234814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Lesson Content</a:t>
            </a:r>
            <a:endParaRPr lang="en-CA" dirty="0"/>
          </a:p>
        </p:txBody>
      </p:sp>
      <p:sp>
        <p:nvSpPr>
          <p:cNvPr id="3" name="Content Placeholder 2"/>
          <p:cNvSpPr>
            <a:spLocks noGrp="1"/>
          </p:cNvSpPr>
          <p:nvPr>
            <p:ph idx="1"/>
          </p:nvPr>
        </p:nvSpPr>
        <p:spPr/>
        <p:txBody>
          <a:bodyPr/>
          <a:lstStyle/>
          <a:p>
            <a:r>
              <a:rPr lang="en-CA" dirty="0" smtClean="0"/>
              <a:t>Define  relationships</a:t>
            </a:r>
          </a:p>
          <a:p>
            <a:r>
              <a:rPr lang="en-CA" dirty="0" smtClean="0"/>
              <a:t>Healthy and </a:t>
            </a:r>
            <a:r>
              <a:rPr lang="en-CA" dirty="0"/>
              <a:t>n</a:t>
            </a:r>
            <a:r>
              <a:rPr lang="en-CA" dirty="0" smtClean="0"/>
              <a:t>on-healthy relationships comparison</a:t>
            </a:r>
          </a:p>
          <a:p>
            <a:r>
              <a:rPr lang="en-CA" dirty="0" smtClean="0"/>
              <a:t>Define abstinence and virginity</a:t>
            </a:r>
          </a:p>
          <a:p>
            <a:r>
              <a:rPr lang="en-CA" dirty="0" smtClean="0"/>
              <a:t>Discuss factors that influence sexual decisions</a:t>
            </a:r>
          </a:p>
          <a:p>
            <a:endParaRPr lang="en-CA" dirty="0" smtClean="0"/>
          </a:p>
        </p:txBody>
      </p:sp>
    </p:spTree>
    <p:extLst>
      <p:ext uri="{BB962C8B-B14F-4D97-AF65-F5344CB8AC3E}">
        <p14:creationId xmlns:p14="http://schemas.microsoft.com/office/powerpoint/2010/main" val="424714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Relationships</a:t>
            </a:r>
            <a:endParaRPr lang="en-CA" dirty="0"/>
          </a:p>
        </p:txBody>
      </p:sp>
      <p:sp>
        <p:nvSpPr>
          <p:cNvPr id="3" name="Content Placeholder 2"/>
          <p:cNvSpPr>
            <a:spLocks noGrp="1"/>
          </p:cNvSpPr>
          <p:nvPr>
            <p:ph idx="1"/>
          </p:nvPr>
        </p:nvSpPr>
        <p:spPr/>
        <p:txBody>
          <a:bodyPr/>
          <a:lstStyle/>
          <a:p>
            <a:r>
              <a:rPr lang="en-CA" dirty="0" smtClean="0"/>
              <a:t>Define the term relationship</a:t>
            </a:r>
          </a:p>
          <a:p>
            <a:endParaRPr lang="en-CA" dirty="0"/>
          </a:p>
          <a:p>
            <a:r>
              <a:rPr lang="en-CA" dirty="0" smtClean="0"/>
              <a:t>What are some examples?</a:t>
            </a:r>
          </a:p>
          <a:p>
            <a:pPr marL="0" indent="0">
              <a:buNone/>
            </a:pPr>
            <a:endParaRPr lang="en-CA" dirty="0" smtClean="0"/>
          </a:p>
          <a:p>
            <a:pPr marL="0" indent="0">
              <a:buNone/>
            </a:pPr>
            <a:endParaRPr lang="en-CA" dirty="0"/>
          </a:p>
        </p:txBody>
      </p:sp>
    </p:spTree>
    <p:extLst>
      <p:ext uri="{BB962C8B-B14F-4D97-AF65-F5344CB8AC3E}">
        <p14:creationId xmlns:p14="http://schemas.microsoft.com/office/powerpoint/2010/main" val="1549148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Benefits of a relationship</a:t>
            </a:r>
            <a:endParaRPr lang="en-CA" dirty="0"/>
          </a:p>
        </p:txBody>
      </p:sp>
      <p:sp>
        <p:nvSpPr>
          <p:cNvPr id="3" name="Content Placeholder 2"/>
          <p:cNvSpPr>
            <a:spLocks noGrp="1"/>
          </p:cNvSpPr>
          <p:nvPr>
            <p:ph idx="1"/>
          </p:nvPr>
        </p:nvSpPr>
        <p:spPr/>
        <p:txBody>
          <a:bodyPr>
            <a:normAutofit fontScale="92500" lnSpcReduction="20000"/>
          </a:bodyPr>
          <a:lstStyle/>
          <a:p>
            <a:r>
              <a:rPr lang="en-CA" dirty="0" smtClean="0"/>
              <a:t>Love</a:t>
            </a:r>
          </a:p>
          <a:p>
            <a:r>
              <a:rPr lang="en-CA" dirty="0" smtClean="0"/>
              <a:t>Companionship</a:t>
            </a:r>
          </a:p>
          <a:p>
            <a:r>
              <a:rPr lang="en-CA" dirty="0" smtClean="0"/>
              <a:t>Safety</a:t>
            </a:r>
          </a:p>
          <a:p>
            <a:r>
              <a:rPr lang="en-CA" dirty="0" smtClean="0"/>
              <a:t>Shared interests</a:t>
            </a:r>
          </a:p>
          <a:p>
            <a:r>
              <a:rPr lang="en-CA" dirty="0" smtClean="0"/>
              <a:t>Affection</a:t>
            </a:r>
          </a:p>
          <a:p>
            <a:r>
              <a:rPr lang="en-CA" dirty="0" smtClean="0"/>
              <a:t>Sharing hopes, dreams, problems</a:t>
            </a:r>
          </a:p>
          <a:p>
            <a:r>
              <a:rPr lang="en-CA" dirty="0" smtClean="0"/>
              <a:t>Someone is there for you</a:t>
            </a:r>
          </a:p>
          <a:p>
            <a:r>
              <a:rPr lang="en-CA" dirty="0" smtClean="0"/>
              <a:t>Shared religion or culture</a:t>
            </a:r>
          </a:p>
          <a:p>
            <a:r>
              <a:rPr lang="en-CA" dirty="0" smtClean="0"/>
              <a:t>Someone to have fun with</a:t>
            </a:r>
            <a:endParaRPr lang="en-CA" dirty="0"/>
          </a:p>
        </p:txBody>
      </p:sp>
    </p:spTree>
    <p:extLst>
      <p:ext uri="{BB962C8B-B14F-4D97-AF65-F5344CB8AC3E}">
        <p14:creationId xmlns:p14="http://schemas.microsoft.com/office/powerpoint/2010/main" val="2637022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2820"/>
            <a:ext cx="8229600" cy="1143000"/>
          </a:xfrm>
        </p:spPr>
        <p:txBody>
          <a:bodyPr/>
          <a:lstStyle/>
          <a:p>
            <a:r>
              <a:rPr lang="en-CA" dirty="0" smtClean="0"/>
              <a:t>Healthy vs. Unhealthy</a:t>
            </a:r>
            <a:endParaRPr lang="en-CA" dirty="0"/>
          </a:p>
        </p:txBody>
      </p:sp>
      <p:graphicFrame>
        <p:nvGraphicFramePr>
          <p:cNvPr id="4" name="Content Placeholder 3" descr="bulleted list of healthy and unhealthy relationship characteristics"/>
          <p:cNvGraphicFramePr>
            <a:graphicFrameLocks noGrp="1"/>
          </p:cNvGraphicFramePr>
          <p:nvPr>
            <p:ph idx="1"/>
            <p:extLst>
              <p:ext uri="{D42A27DB-BD31-4B8C-83A1-F6EECF244321}">
                <p14:modId xmlns:p14="http://schemas.microsoft.com/office/powerpoint/2010/main" val="2851617455"/>
              </p:ext>
            </p:extLst>
          </p:nvPr>
        </p:nvGraphicFramePr>
        <p:xfrm>
          <a:off x="899592" y="980728"/>
          <a:ext cx="7560840" cy="5769166"/>
        </p:xfrm>
        <a:graphic>
          <a:graphicData uri="http://schemas.openxmlformats.org/drawingml/2006/table">
            <a:tbl>
              <a:tblPr firstRow="1" firstCol="1" bandRow="1">
                <a:tableStyleId>{2D5ABB26-0587-4C30-8999-92F81FD0307C}</a:tableStyleId>
              </a:tblPr>
              <a:tblGrid>
                <a:gridCol w="3888432"/>
                <a:gridCol w="3672408"/>
              </a:tblGrid>
              <a:tr h="5589240">
                <a:tc>
                  <a:txBody>
                    <a:bodyPr/>
                    <a:lstStyle/>
                    <a:p>
                      <a:pPr algn="ctr">
                        <a:lnSpc>
                          <a:spcPct val="115000"/>
                        </a:lnSpc>
                        <a:spcAft>
                          <a:spcPts val="0"/>
                        </a:spcAft>
                        <a:tabLst>
                          <a:tab pos="5943600" algn="r"/>
                        </a:tabLst>
                      </a:pPr>
                      <a:r>
                        <a:rPr lang="en-CA" sz="1100" dirty="0" smtClean="0">
                          <a:effectLst/>
                        </a:rPr>
                        <a:t>Characteristics of a</a:t>
                      </a:r>
                    </a:p>
                    <a:p>
                      <a:pPr algn="ctr">
                        <a:lnSpc>
                          <a:spcPct val="115000"/>
                        </a:lnSpc>
                        <a:spcAft>
                          <a:spcPts val="0"/>
                        </a:spcAft>
                        <a:tabLst>
                          <a:tab pos="5943600" algn="r"/>
                        </a:tabLst>
                      </a:pPr>
                      <a:r>
                        <a:rPr lang="en-CA" sz="1100" dirty="0" smtClean="0">
                          <a:effectLst/>
                        </a:rPr>
                        <a:t>Healthy Relationship</a:t>
                      </a:r>
                      <a:endParaRPr lang="en-CA" sz="900" dirty="0">
                        <a:effectLst/>
                      </a:endParaRPr>
                    </a:p>
                    <a:p>
                      <a:pPr marL="342900" lvl="0" indent="-342900">
                        <a:lnSpc>
                          <a:spcPct val="115000"/>
                        </a:lnSpc>
                        <a:spcAft>
                          <a:spcPts val="0"/>
                        </a:spcAft>
                        <a:buFont typeface="Symbol"/>
                        <a:buChar char=""/>
                        <a:tabLst>
                          <a:tab pos="5943600" algn="r"/>
                        </a:tabLst>
                      </a:pPr>
                      <a:r>
                        <a:rPr lang="en-CA" sz="1400" dirty="0">
                          <a:effectLst/>
                        </a:rPr>
                        <a:t>Happiness</a:t>
                      </a:r>
                    </a:p>
                    <a:p>
                      <a:pPr marL="342900" lvl="0" indent="-342900">
                        <a:lnSpc>
                          <a:spcPct val="115000"/>
                        </a:lnSpc>
                        <a:spcAft>
                          <a:spcPts val="0"/>
                        </a:spcAft>
                        <a:buFont typeface="Symbol"/>
                        <a:buChar char=""/>
                        <a:tabLst>
                          <a:tab pos="5943600" algn="r"/>
                        </a:tabLst>
                      </a:pPr>
                      <a:r>
                        <a:rPr lang="en-CA" sz="1400" dirty="0">
                          <a:effectLst/>
                        </a:rPr>
                        <a:t>Trust</a:t>
                      </a:r>
                    </a:p>
                    <a:p>
                      <a:pPr marL="342900" lvl="0" indent="-342900">
                        <a:lnSpc>
                          <a:spcPct val="115000"/>
                        </a:lnSpc>
                        <a:spcAft>
                          <a:spcPts val="0"/>
                        </a:spcAft>
                        <a:buFont typeface="Symbol"/>
                        <a:buChar char=""/>
                        <a:tabLst>
                          <a:tab pos="5943600" algn="r"/>
                        </a:tabLst>
                      </a:pPr>
                      <a:r>
                        <a:rPr lang="en-CA" sz="1400" dirty="0">
                          <a:effectLst/>
                        </a:rPr>
                        <a:t>Love</a:t>
                      </a:r>
                    </a:p>
                    <a:p>
                      <a:pPr marL="342900" lvl="0" indent="-342900">
                        <a:lnSpc>
                          <a:spcPct val="115000"/>
                        </a:lnSpc>
                        <a:spcAft>
                          <a:spcPts val="0"/>
                        </a:spcAft>
                        <a:buFont typeface="Symbol"/>
                        <a:buChar char=""/>
                        <a:tabLst>
                          <a:tab pos="5943600" algn="r"/>
                        </a:tabLst>
                      </a:pPr>
                      <a:r>
                        <a:rPr lang="en-CA" sz="1400" dirty="0">
                          <a:effectLst/>
                        </a:rPr>
                        <a:t>Affection</a:t>
                      </a:r>
                    </a:p>
                    <a:p>
                      <a:pPr marL="342900" lvl="0" indent="-342900">
                        <a:lnSpc>
                          <a:spcPct val="115000"/>
                        </a:lnSpc>
                        <a:spcAft>
                          <a:spcPts val="0"/>
                        </a:spcAft>
                        <a:buFont typeface="Symbol"/>
                        <a:buChar char=""/>
                        <a:tabLst>
                          <a:tab pos="5943600" algn="r"/>
                        </a:tabLst>
                      </a:pPr>
                      <a:r>
                        <a:rPr lang="en-CA" sz="1400" dirty="0">
                          <a:effectLst/>
                        </a:rPr>
                        <a:t>Equality</a:t>
                      </a:r>
                    </a:p>
                    <a:p>
                      <a:pPr marL="342900" lvl="0" indent="-342900">
                        <a:lnSpc>
                          <a:spcPct val="115000"/>
                        </a:lnSpc>
                        <a:spcAft>
                          <a:spcPts val="0"/>
                        </a:spcAft>
                        <a:buFont typeface="Symbol"/>
                        <a:buChar char=""/>
                        <a:tabLst>
                          <a:tab pos="5943600" algn="r"/>
                        </a:tabLst>
                      </a:pPr>
                      <a:r>
                        <a:rPr lang="en-CA" sz="1400" dirty="0">
                          <a:effectLst/>
                        </a:rPr>
                        <a:t>Mutual Respect</a:t>
                      </a:r>
                    </a:p>
                    <a:p>
                      <a:pPr marL="342900" lvl="0" indent="-342900">
                        <a:lnSpc>
                          <a:spcPct val="115000"/>
                        </a:lnSpc>
                        <a:spcAft>
                          <a:spcPts val="0"/>
                        </a:spcAft>
                        <a:buFont typeface="Symbol"/>
                        <a:buChar char=""/>
                        <a:tabLst>
                          <a:tab pos="5943600" algn="r"/>
                        </a:tabLst>
                      </a:pPr>
                      <a:r>
                        <a:rPr lang="en-CA" sz="1400" dirty="0">
                          <a:effectLst/>
                        </a:rPr>
                        <a:t>Friendship</a:t>
                      </a:r>
                    </a:p>
                    <a:p>
                      <a:pPr marL="342900" lvl="0" indent="-342900">
                        <a:lnSpc>
                          <a:spcPct val="115000"/>
                        </a:lnSpc>
                        <a:spcAft>
                          <a:spcPts val="0"/>
                        </a:spcAft>
                        <a:buFont typeface="Symbol"/>
                        <a:buChar char=""/>
                        <a:tabLst>
                          <a:tab pos="5943600" algn="r"/>
                        </a:tabLst>
                      </a:pPr>
                      <a:r>
                        <a:rPr lang="en-CA" sz="1400" dirty="0">
                          <a:effectLst/>
                        </a:rPr>
                        <a:t>Laughter</a:t>
                      </a:r>
                    </a:p>
                    <a:p>
                      <a:pPr marL="342900" lvl="0" indent="-342900">
                        <a:lnSpc>
                          <a:spcPct val="115000"/>
                        </a:lnSpc>
                        <a:spcAft>
                          <a:spcPts val="0"/>
                        </a:spcAft>
                        <a:buFont typeface="Symbol"/>
                        <a:buChar char=""/>
                        <a:tabLst>
                          <a:tab pos="5943600" algn="r"/>
                        </a:tabLst>
                      </a:pPr>
                      <a:r>
                        <a:rPr lang="en-CA" sz="1400" dirty="0">
                          <a:effectLst/>
                        </a:rPr>
                        <a:t>Common interests</a:t>
                      </a:r>
                    </a:p>
                    <a:p>
                      <a:pPr marL="342900" lvl="0" indent="-342900">
                        <a:lnSpc>
                          <a:spcPct val="115000"/>
                        </a:lnSpc>
                        <a:spcAft>
                          <a:spcPts val="0"/>
                        </a:spcAft>
                        <a:buFont typeface="Symbol"/>
                        <a:buChar char=""/>
                        <a:tabLst>
                          <a:tab pos="5943600" algn="r"/>
                        </a:tabLst>
                      </a:pPr>
                      <a:r>
                        <a:rPr lang="en-CA" sz="1400" dirty="0">
                          <a:effectLst/>
                        </a:rPr>
                        <a:t>Support</a:t>
                      </a:r>
                    </a:p>
                    <a:p>
                      <a:pPr marL="342900" lvl="0" indent="-342900">
                        <a:lnSpc>
                          <a:spcPct val="115000"/>
                        </a:lnSpc>
                        <a:spcAft>
                          <a:spcPts val="0"/>
                        </a:spcAft>
                        <a:buFont typeface="Symbol"/>
                        <a:buChar char=""/>
                        <a:tabLst>
                          <a:tab pos="5943600" algn="r"/>
                        </a:tabLst>
                      </a:pPr>
                      <a:r>
                        <a:rPr lang="en-CA" sz="1400" dirty="0">
                          <a:effectLst/>
                        </a:rPr>
                        <a:t>Fair Arguments</a:t>
                      </a:r>
                    </a:p>
                    <a:p>
                      <a:pPr marL="342900" lvl="0" indent="-342900">
                        <a:lnSpc>
                          <a:spcPct val="115000"/>
                        </a:lnSpc>
                        <a:spcAft>
                          <a:spcPts val="0"/>
                        </a:spcAft>
                        <a:buFont typeface="Symbol"/>
                        <a:buChar char=""/>
                        <a:tabLst>
                          <a:tab pos="5943600" algn="r"/>
                        </a:tabLst>
                      </a:pPr>
                      <a:r>
                        <a:rPr lang="en-CA" sz="1400" dirty="0">
                          <a:effectLst/>
                        </a:rPr>
                        <a:t>Acceptance</a:t>
                      </a:r>
                    </a:p>
                    <a:p>
                      <a:pPr marL="342900" lvl="0" indent="-342900">
                        <a:lnSpc>
                          <a:spcPct val="115000"/>
                        </a:lnSpc>
                        <a:spcAft>
                          <a:spcPts val="0"/>
                        </a:spcAft>
                        <a:buFont typeface="Symbol"/>
                        <a:buChar char=""/>
                        <a:tabLst>
                          <a:tab pos="5943600" algn="r"/>
                        </a:tabLst>
                      </a:pPr>
                      <a:r>
                        <a:rPr lang="en-CA" sz="1400" dirty="0">
                          <a:effectLst/>
                        </a:rPr>
                        <a:t>Comfort</a:t>
                      </a:r>
                    </a:p>
                    <a:p>
                      <a:pPr marL="342900" lvl="0" indent="-342900">
                        <a:lnSpc>
                          <a:spcPct val="115000"/>
                        </a:lnSpc>
                        <a:spcAft>
                          <a:spcPts val="0"/>
                        </a:spcAft>
                        <a:buFont typeface="Symbol"/>
                        <a:buChar char=""/>
                        <a:tabLst>
                          <a:tab pos="5943600" algn="r"/>
                        </a:tabLst>
                      </a:pPr>
                      <a:r>
                        <a:rPr lang="en-CA" sz="1400" dirty="0">
                          <a:effectLst/>
                        </a:rPr>
                        <a:t>Good communication</a:t>
                      </a:r>
                    </a:p>
                    <a:p>
                      <a:pPr marL="342900" lvl="0" indent="-342900">
                        <a:lnSpc>
                          <a:spcPct val="115000"/>
                        </a:lnSpc>
                        <a:spcAft>
                          <a:spcPts val="0"/>
                        </a:spcAft>
                        <a:buFont typeface="Symbol"/>
                        <a:buChar char=""/>
                        <a:tabLst>
                          <a:tab pos="5943600" algn="r"/>
                        </a:tabLst>
                      </a:pPr>
                      <a:r>
                        <a:rPr lang="en-CA" sz="1400" dirty="0">
                          <a:effectLst/>
                        </a:rPr>
                        <a:t>Kindness</a:t>
                      </a:r>
                    </a:p>
                    <a:p>
                      <a:pPr marL="342900" lvl="0" indent="-342900">
                        <a:lnSpc>
                          <a:spcPct val="115000"/>
                        </a:lnSpc>
                        <a:spcAft>
                          <a:spcPts val="0"/>
                        </a:spcAft>
                        <a:buFont typeface="Symbol"/>
                        <a:buChar char=""/>
                        <a:tabLst>
                          <a:tab pos="5943600" algn="r"/>
                        </a:tabLst>
                      </a:pPr>
                      <a:r>
                        <a:rPr lang="en-CA" sz="1400" dirty="0">
                          <a:effectLst/>
                        </a:rPr>
                        <a:t>Strong self-esteem</a:t>
                      </a:r>
                    </a:p>
                    <a:p>
                      <a:pPr marL="342900" lvl="0" indent="-342900">
                        <a:lnSpc>
                          <a:spcPct val="115000"/>
                        </a:lnSpc>
                        <a:spcAft>
                          <a:spcPts val="0"/>
                        </a:spcAft>
                        <a:buFont typeface="Symbol"/>
                        <a:buChar char=""/>
                        <a:tabLst>
                          <a:tab pos="5943600" algn="r"/>
                        </a:tabLst>
                      </a:pPr>
                      <a:r>
                        <a:rPr lang="en-CA" sz="1400" dirty="0">
                          <a:effectLst/>
                        </a:rPr>
                        <a:t>Humour</a:t>
                      </a:r>
                    </a:p>
                    <a:p>
                      <a:pPr marL="342900" lvl="0" indent="-342900">
                        <a:lnSpc>
                          <a:spcPct val="115000"/>
                        </a:lnSpc>
                        <a:spcAft>
                          <a:spcPts val="0"/>
                        </a:spcAft>
                        <a:buFont typeface="Symbol"/>
                        <a:buChar char=""/>
                        <a:tabLst>
                          <a:tab pos="5943600" algn="r"/>
                        </a:tabLst>
                      </a:pPr>
                      <a:r>
                        <a:rPr lang="en-CA" sz="1400" dirty="0">
                          <a:effectLst/>
                        </a:rPr>
                        <a:t>Fun</a:t>
                      </a:r>
                    </a:p>
                    <a:p>
                      <a:pPr marL="342900" lvl="0" indent="-342900">
                        <a:lnSpc>
                          <a:spcPct val="115000"/>
                        </a:lnSpc>
                        <a:spcAft>
                          <a:spcPts val="0"/>
                        </a:spcAft>
                        <a:buFont typeface="Symbol"/>
                        <a:buChar char=""/>
                        <a:tabLst>
                          <a:tab pos="5943600" algn="r"/>
                        </a:tabLst>
                      </a:pPr>
                      <a:r>
                        <a:rPr lang="en-CA" sz="1400" dirty="0">
                          <a:effectLst/>
                        </a:rPr>
                        <a:t>You can be yourself</a:t>
                      </a:r>
                    </a:p>
                    <a:p>
                      <a:pPr marL="342900" lvl="0" indent="-342900">
                        <a:lnSpc>
                          <a:spcPct val="115000"/>
                        </a:lnSpc>
                        <a:spcAft>
                          <a:spcPts val="0"/>
                        </a:spcAft>
                        <a:buFont typeface="Symbol"/>
                        <a:buChar char=""/>
                        <a:tabLst>
                          <a:tab pos="5943600" algn="r"/>
                        </a:tabLst>
                      </a:pPr>
                      <a:r>
                        <a:rPr lang="en-CA" sz="1400" dirty="0">
                          <a:effectLst/>
                        </a:rPr>
                        <a:t>No fear of each other</a:t>
                      </a:r>
                    </a:p>
                    <a:p>
                      <a:pPr marL="342900" lvl="0" indent="-342900">
                        <a:lnSpc>
                          <a:spcPct val="115000"/>
                        </a:lnSpc>
                        <a:spcAft>
                          <a:spcPts val="0"/>
                        </a:spcAft>
                        <a:buFont typeface="Symbol"/>
                        <a:buChar char=""/>
                        <a:tabLst>
                          <a:tab pos="5943600" algn="r"/>
                        </a:tabLst>
                      </a:pPr>
                      <a:r>
                        <a:rPr lang="en-CA" sz="1400" dirty="0">
                          <a:effectLst/>
                        </a:rPr>
                        <a:t>Honesty</a:t>
                      </a:r>
                    </a:p>
                    <a:p>
                      <a:pPr marL="342900" lvl="0" indent="-342900">
                        <a:lnSpc>
                          <a:spcPct val="115000"/>
                        </a:lnSpc>
                        <a:spcAft>
                          <a:spcPts val="0"/>
                        </a:spcAft>
                        <a:buFont typeface="Symbol"/>
                        <a:buChar char=""/>
                        <a:tabLst>
                          <a:tab pos="5943600" algn="r"/>
                        </a:tabLst>
                      </a:pPr>
                      <a:r>
                        <a:rPr lang="en-CA" sz="1400" dirty="0">
                          <a:effectLst/>
                        </a:rPr>
                        <a:t>Independence</a:t>
                      </a:r>
                      <a:endParaRPr lang="en-CA" sz="1400" dirty="0">
                        <a:effectLst/>
                        <a:latin typeface="Calibri"/>
                        <a:ea typeface="Calibri"/>
                        <a:cs typeface="Times New Roman"/>
                      </a:endParaRPr>
                    </a:p>
                  </a:txBody>
                  <a:tcPr marL="55001" marR="55001" marT="0" marB="0"/>
                </a:tc>
                <a:tc>
                  <a:txBody>
                    <a:bodyPr/>
                    <a:lstStyle/>
                    <a:p>
                      <a:pPr algn="ctr">
                        <a:lnSpc>
                          <a:spcPct val="115000"/>
                        </a:lnSpc>
                        <a:spcAft>
                          <a:spcPts val="0"/>
                        </a:spcAft>
                        <a:tabLst>
                          <a:tab pos="5943600" algn="r"/>
                        </a:tabLst>
                      </a:pPr>
                      <a:r>
                        <a:rPr lang="en-CA" sz="1100" dirty="0" smtClean="0">
                          <a:effectLst/>
                        </a:rPr>
                        <a:t>Characteristics of an</a:t>
                      </a:r>
                    </a:p>
                    <a:p>
                      <a:pPr algn="ctr">
                        <a:lnSpc>
                          <a:spcPct val="115000"/>
                        </a:lnSpc>
                        <a:spcAft>
                          <a:spcPts val="0"/>
                        </a:spcAft>
                        <a:tabLst>
                          <a:tab pos="5943600" algn="r"/>
                        </a:tabLst>
                      </a:pPr>
                      <a:r>
                        <a:rPr lang="en-CA" sz="1100" dirty="0" smtClean="0">
                          <a:effectLst/>
                        </a:rPr>
                        <a:t>Unhealthy Relationship</a:t>
                      </a:r>
                      <a:endParaRPr lang="en-CA" sz="900" dirty="0">
                        <a:effectLst/>
                      </a:endParaRPr>
                    </a:p>
                    <a:p>
                      <a:pPr marL="342900" lvl="0" indent="-342900">
                        <a:lnSpc>
                          <a:spcPct val="115000"/>
                        </a:lnSpc>
                        <a:spcAft>
                          <a:spcPts val="0"/>
                        </a:spcAft>
                        <a:buFont typeface="Symbol"/>
                        <a:buChar char=""/>
                        <a:tabLst>
                          <a:tab pos="5943600" algn="r"/>
                        </a:tabLst>
                      </a:pPr>
                      <a:r>
                        <a:rPr lang="en-CA" sz="1400" dirty="0">
                          <a:effectLst/>
                        </a:rPr>
                        <a:t>No trust</a:t>
                      </a:r>
                    </a:p>
                    <a:p>
                      <a:pPr marL="342900" lvl="0" indent="-342900">
                        <a:lnSpc>
                          <a:spcPct val="115000"/>
                        </a:lnSpc>
                        <a:spcAft>
                          <a:spcPts val="0"/>
                        </a:spcAft>
                        <a:buFont typeface="Symbol"/>
                        <a:buChar char=""/>
                        <a:tabLst>
                          <a:tab pos="5943600" algn="r"/>
                        </a:tabLst>
                      </a:pPr>
                      <a:r>
                        <a:rPr lang="en-CA" sz="1400" dirty="0">
                          <a:effectLst/>
                        </a:rPr>
                        <a:t>No respect</a:t>
                      </a:r>
                    </a:p>
                    <a:p>
                      <a:pPr marL="342900" lvl="0" indent="-342900">
                        <a:lnSpc>
                          <a:spcPct val="115000"/>
                        </a:lnSpc>
                        <a:spcAft>
                          <a:spcPts val="0"/>
                        </a:spcAft>
                        <a:buFont typeface="Symbol"/>
                        <a:buChar char=""/>
                        <a:tabLst>
                          <a:tab pos="5943600" algn="r"/>
                        </a:tabLst>
                      </a:pPr>
                      <a:r>
                        <a:rPr lang="en-CA" sz="1400" dirty="0">
                          <a:effectLst/>
                        </a:rPr>
                        <a:t>Jealousy</a:t>
                      </a:r>
                    </a:p>
                    <a:p>
                      <a:pPr marL="342900" lvl="0" indent="-342900">
                        <a:lnSpc>
                          <a:spcPct val="115000"/>
                        </a:lnSpc>
                        <a:spcAft>
                          <a:spcPts val="0"/>
                        </a:spcAft>
                        <a:buFont typeface="Symbol"/>
                        <a:buChar char=""/>
                        <a:tabLst>
                          <a:tab pos="5943600" algn="r"/>
                        </a:tabLst>
                      </a:pPr>
                      <a:r>
                        <a:rPr lang="en-CA" sz="1400" dirty="0">
                          <a:effectLst/>
                        </a:rPr>
                        <a:t>Abuse (emotional, physical, sexual)</a:t>
                      </a:r>
                    </a:p>
                    <a:p>
                      <a:pPr marL="342900" lvl="0" indent="-342900">
                        <a:lnSpc>
                          <a:spcPct val="115000"/>
                        </a:lnSpc>
                        <a:spcAft>
                          <a:spcPts val="0"/>
                        </a:spcAft>
                        <a:buFont typeface="Symbol"/>
                        <a:buChar char=""/>
                        <a:tabLst>
                          <a:tab pos="5943600" algn="r"/>
                        </a:tabLst>
                      </a:pPr>
                      <a:r>
                        <a:rPr lang="en-CA" sz="1400" dirty="0">
                          <a:effectLst/>
                        </a:rPr>
                        <a:t>Poor communication</a:t>
                      </a:r>
                    </a:p>
                    <a:p>
                      <a:pPr marL="342900" lvl="0" indent="-342900">
                        <a:lnSpc>
                          <a:spcPct val="115000"/>
                        </a:lnSpc>
                        <a:spcAft>
                          <a:spcPts val="0"/>
                        </a:spcAft>
                        <a:buFont typeface="Symbol"/>
                        <a:buChar char=""/>
                        <a:tabLst>
                          <a:tab pos="5943600" algn="r"/>
                        </a:tabLst>
                      </a:pPr>
                      <a:r>
                        <a:rPr lang="en-CA" sz="1400" dirty="0">
                          <a:effectLst/>
                        </a:rPr>
                        <a:t>Low self-esteem</a:t>
                      </a:r>
                    </a:p>
                    <a:p>
                      <a:pPr marL="342900" lvl="0" indent="-342900">
                        <a:lnSpc>
                          <a:spcPct val="115000"/>
                        </a:lnSpc>
                        <a:spcAft>
                          <a:spcPts val="0"/>
                        </a:spcAft>
                        <a:buFont typeface="Symbol"/>
                        <a:buChar char=""/>
                        <a:tabLst>
                          <a:tab pos="5943600" algn="r"/>
                        </a:tabLst>
                      </a:pPr>
                      <a:r>
                        <a:rPr lang="en-CA" sz="1400" dirty="0">
                          <a:effectLst/>
                        </a:rPr>
                        <a:t>Power Issues</a:t>
                      </a:r>
                    </a:p>
                    <a:p>
                      <a:pPr marL="342900" lvl="0" indent="-342900">
                        <a:lnSpc>
                          <a:spcPct val="115000"/>
                        </a:lnSpc>
                        <a:spcAft>
                          <a:spcPts val="0"/>
                        </a:spcAft>
                        <a:buFont typeface="Symbol"/>
                        <a:buChar char=""/>
                        <a:tabLst>
                          <a:tab pos="5943600" algn="r"/>
                        </a:tabLst>
                      </a:pPr>
                      <a:r>
                        <a:rPr lang="en-CA" sz="1400" dirty="0">
                          <a:effectLst/>
                        </a:rPr>
                        <a:t>Unfair arguments</a:t>
                      </a:r>
                    </a:p>
                    <a:p>
                      <a:pPr marL="342900" lvl="0" indent="-342900">
                        <a:lnSpc>
                          <a:spcPct val="115000"/>
                        </a:lnSpc>
                        <a:spcAft>
                          <a:spcPts val="0"/>
                        </a:spcAft>
                        <a:buFont typeface="Symbol"/>
                        <a:buChar char=""/>
                        <a:tabLst>
                          <a:tab pos="5943600" algn="r"/>
                        </a:tabLst>
                      </a:pPr>
                      <a:r>
                        <a:rPr lang="en-CA" sz="1400" dirty="0">
                          <a:effectLst/>
                        </a:rPr>
                        <a:t>Other person tries to change you</a:t>
                      </a:r>
                    </a:p>
                    <a:p>
                      <a:pPr marL="342900" lvl="0" indent="-342900">
                        <a:lnSpc>
                          <a:spcPct val="115000"/>
                        </a:lnSpc>
                        <a:spcAft>
                          <a:spcPts val="0"/>
                        </a:spcAft>
                        <a:buFont typeface="Symbol"/>
                        <a:buChar char=""/>
                        <a:tabLst>
                          <a:tab pos="5943600" algn="r"/>
                        </a:tabLst>
                      </a:pPr>
                      <a:r>
                        <a:rPr lang="en-CA" sz="1400" dirty="0">
                          <a:effectLst/>
                        </a:rPr>
                        <a:t>Lies</a:t>
                      </a:r>
                    </a:p>
                    <a:p>
                      <a:pPr marL="342900" lvl="0" indent="-342900">
                        <a:lnSpc>
                          <a:spcPct val="115000"/>
                        </a:lnSpc>
                        <a:spcAft>
                          <a:spcPts val="0"/>
                        </a:spcAft>
                        <a:buFont typeface="Symbol"/>
                        <a:buChar char=""/>
                        <a:tabLst>
                          <a:tab pos="5943600" algn="r"/>
                        </a:tabLst>
                      </a:pPr>
                      <a:r>
                        <a:rPr lang="en-CA" sz="1400" dirty="0">
                          <a:effectLst/>
                        </a:rPr>
                        <a:t>Coercion</a:t>
                      </a:r>
                    </a:p>
                    <a:p>
                      <a:pPr marL="342900" lvl="0" indent="-342900">
                        <a:lnSpc>
                          <a:spcPct val="115000"/>
                        </a:lnSpc>
                        <a:spcAft>
                          <a:spcPts val="0"/>
                        </a:spcAft>
                        <a:buFont typeface="Symbol"/>
                        <a:buChar char=""/>
                        <a:tabLst>
                          <a:tab pos="5943600" algn="r"/>
                        </a:tabLst>
                      </a:pPr>
                      <a:r>
                        <a:rPr lang="en-CA" sz="1400" dirty="0">
                          <a:effectLst/>
                        </a:rPr>
                        <a:t>Manipulation</a:t>
                      </a:r>
                    </a:p>
                    <a:p>
                      <a:pPr marL="342900" lvl="0" indent="-342900">
                        <a:lnSpc>
                          <a:spcPct val="115000"/>
                        </a:lnSpc>
                        <a:spcAft>
                          <a:spcPts val="0"/>
                        </a:spcAft>
                        <a:buFont typeface="Symbol"/>
                        <a:buChar char=""/>
                        <a:tabLst>
                          <a:tab pos="5943600" algn="r"/>
                        </a:tabLst>
                      </a:pPr>
                      <a:r>
                        <a:rPr lang="en-CA" sz="1400" dirty="0">
                          <a:effectLst/>
                        </a:rPr>
                        <a:t>Lack of understanding</a:t>
                      </a:r>
                    </a:p>
                    <a:p>
                      <a:pPr marL="342900" lvl="0" indent="-342900">
                        <a:lnSpc>
                          <a:spcPct val="115000"/>
                        </a:lnSpc>
                        <a:spcAft>
                          <a:spcPts val="0"/>
                        </a:spcAft>
                        <a:buFont typeface="Symbol"/>
                        <a:buChar char=""/>
                        <a:tabLst>
                          <a:tab pos="5943600" algn="r"/>
                        </a:tabLst>
                      </a:pPr>
                      <a:r>
                        <a:rPr lang="en-CA" sz="1400" dirty="0">
                          <a:effectLst/>
                        </a:rPr>
                        <a:t>No fun</a:t>
                      </a:r>
                    </a:p>
                    <a:p>
                      <a:pPr marL="342900" lvl="0" indent="-342900">
                        <a:lnSpc>
                          <a:spcPct val="115000"/>
                        </a:lnSpc>
                        <a:spcAft>
                          <a:spcPts val="0"/>
                        </a:spcAft>
                        <a:buFont typeface="Symbol"/>
                        <a:buChar char=""/>
                        <a:tabLst>
                          <a:tab pos="5943600" algn="r"/>
                        </a:tabLst>
                      </a:pPr>
                      <a:r>
                        <a:rPr lang="en-CA" sz="1400" dirty="0">
                          <a:effectLst/>
                        </a:rPr>
                        <a:t>Inequality</a:t>
                      </a:r>
                    </a:p>
                    <a:p>
                      <a:pPr marL="342900" lvl="0" indent="-342900">
                        <a:lnSpc>
                          <a:spcPct val="115000"/>
                        </a:lnSpc>
                        <a:spcAft>
                          <a:spcPts val="0"/>
                        </a:spcAft>
                        <a:buFont typeface="Symbol"/>
                        <a:buChar char=""/>
                        <a:tabLst>
                          <a:tab pos="5943600" algn="r"/>
                        </a:tabLst>
                      </a:pPr>
                      <a:r>
                        <a:rPr lang="en-CA" sz="1400" dirty="0">
                          <a:effectLst/>
                        </a:rPr>
                        <a:t>Blaming</a:t>
                      </a:r>
                    </a:p>
                    <a:p>
                      <a:pPr marL="342900" lvl="0" indent="-342900">
                        <a:lnSpc>
                          <a:spcPct val="115000"/>
                        </a:lnSpc>
                        <a:spcAft>
                          <a:spcPts val="0"/>
                        </a:spcAft>
                        <a:buFont typeface="Symbol"/>
                        <a:buChar char=""/>
                        <a:tabLst>
                          <a:tab pos="5943600" algn="r"/>
                        </a:tabLst>
                      </a:pPr>
                      <a:r>
                        <a:rPr lang="en-CA" sz="1400" dirty="0">
                          <a:effectLst/>
                        </a:rPr>
                        <a:t>Fear</a:t>
                      </a:r>
                    </a:p>
                    <a:p>
                      <a:pPr marL="342900" lvl="0" indent="-342900">
                        <a:lnSpc>
                          <a:spcPct val="115000"/>
                        </a:lnSpc>
                        <a:spcAft>
                          <a:spcPts val="0"/>
                        </a:spcAft>
                        <a:buFont typeface="Symbol"/>
                        <a:buChar char=""/>
                        <a:tabLst>
                          <a:tab pos="5943600" algn="r"/>
                        </a:tabLst>
                      </a:pPr>
                      <a:r>
                        <a:rPr lang="en-CA" sz="1400" dirty="0">
                          <a:effectLst/>
                        </a:rPr>
                        <a:t>Feel like you can’t be yourself</a:t>
                      </a:r>
                    </a:p>
                    <a:p>
                      <a:pPr marL="342900" lvl="0" indent="-342900">
                        <a:lnSpc>
                          <a:spcPct val="115000"/>
                        </a:lnSpc>
                        <a:spcAft>
                          <a:spcPts val="0"/>
                        </a:spcAft>
                        <a:buFont typeface="Symbol"/>
                        <a:buChar char=""/>
                        <a:tabLst>
                          <a:tab pos="5943600" algn="r"/>
                        </a:tabLst>
                      </a:pPr>
                      <a:r>
                        <a:rPr lang="en-CA" sz="1400" dirty="0">
                          <a:effectLst/>
                        </a:rPr>
                        <a:t>Lack of trust</a:t>
                      </a:r>
                    </a:p>
                    <a:p>
                      <a:pPr marL="342900" lvl="0" indent="-342900">
                        <a:lnSpc>
                          <a:spcPct val="115000"/>
                        </a:lnSpc>
                        <a:spcAft>
                          <a:spcPts val="0"/>
                        </a:spcAft>
                        <a:buFont typeface="Symbol"/>
                        <a:buChar char=""/>
                        <a:tabLst>
                          <a:tab pos="5943600" algn="r"/>
                        </a:tabLst>
                      </a:pPr>
                      <a:r>
                        <a:rPr lang="en-CA" sz="1400" dirty="0">
                          <a:effectLst/>
                        </a:rPr>
                        <a:t>Not independent people</a:t>
                      </a:r>
                      <a:endParaRPr lang="en-CA" sz="1400" dirty="0">
                        <a:effectLst/>
                        <a:latin typeface="Calibri"/>
                        <a:ea typeface="Calibri"/>
                        <a:cs typeface="Times New Roman"/>
                      </a:endParaRPr>
                    </a:p>
                  </a:txBody>
                  <a:tcPr marL="55001" marR="55001" marT="0" marB="0"/>
                </a:tc>
              </a:tr>
            </a:tbl>
          </a:graphicData>
        </a:graphic>
      </p:graphicFrame>
    </p:spTree>
    <p:extLst>
      <p:ext uri="{BB962C8B-B14F-4D97-AF65-F5344CB8AC3E}">
        <p14:creationId xmlns:p14="http://schemas.microsoft.com/office/powerpoint/2010/main" val="3888518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Abstinence</a:t>
            </a:r>
            <a:endParaRPr lang="en-CA" dirty="0"/>
          </a:p>
        </p:txBody>
      </p:sp>
      <p:sp>
        <p:nvSpPr>
          <p:cNvPr id="3" name="Content Placeholder 2"/>
          <p:cNvSpPr>
            <a:spLocks noGrp="1"/>
          </p:cNvSpPr>
          <p:nvPr>
            <p:ph idx="1"/>
          </p:nvPr>
        </p:nvSpPr>
        <p:spPr/>
        <p:txBody>
          <a:bodyPr>
            <a:normAutofit lnSpcReduction="10000"/>
          </a:bodyPr>
          <a:lstStyle/>
          <a:p>
            <a:pPr lvl="0"/>
            <a:r>
              <a:rPr lang="en-CA" dirty="0"/>
              <a:t>For some it means having no physical contact with other people. For others, it could mean having limited contact, allowing some activities but not sexual </a:t>
            </a:r>
            <a:r>
              <a:rPr lang="en-CA" dirty="0" smtClean="0"/>
              <a:t>intercourse.</a:t>
            </a:r>
          </a:p>
          <a:p>
            <a:pPr lvl="0"/>
            <a:endParaRPr lang="en-CA" dirty="0"/>
          </a:p>
          <a:p>
            <a:pPr lvl="0"/>
            <a:r>
              <a:rPr lang="en-CA" dirty="0"/>
              <a:t>Abstinence is often referred to as being 100% safe: meaning that it completely eliminates the risk of </a:t>
            </a:r>
            <a:r>
              <a:rPr lang="en-CA" dirty="0" smtClean="0"/>
              <a:t>a sexually transmitted infection (STI) </a:t>
            </a:r>
            <a:r>
              <a:rPr lang="en-CA" dirty="0"/>
              <a:t>or unintended pregnancy. </a:t>
            </a:r>
          </a:p>
        </p:txBody>
      </p:sp>
    </p:spTree>
    <p:extLst>
      <p:ext uri="{BB962C8B-B14F-4D97-AF65-F5344CB8AC3E}">
        <p14:creationId xmlns:p14="http://schemas.microsoft.com/office/powerpoint/2010/main" val="2438013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Virginity</a:t>
            </a:r>
            <a:endParaRPr lang="en-CA" dirty="0"/>
          </a:p>
        </p:txBody>
      </p:sp>
      <p:sp>
        <p:nvSpPr>
          <p:cNvPr id="3" name="Content Placeholder 2"/>
          <p:cNvSpPr>
            <a:spLocks noGrp="1"/>
          </p:cNvSpPr>
          <p:nvPr>
            <p:ph idx="1"/>
          </p:nvPr>
        </p:nvSpPr>
        <p:spPr/>
        <p:txBody>
          <a:bodyPr/>
          <a:lstStyle/>
          <a:p>
            <a:pPr marL="0" indent="0">
              <a:buNone/>
            </a:pPr>
            <a:r>
              <a:rPr lang="en-CA" dirty="0" smtClean="0"/>
              <a:t>Virginity has different meanings to different people and various cultures</a:t>
            </a:r>
          </a:p>
          <a:p>
            <a:endParaRPr lang="en-CA" dirty="0"/>
          </a:p>
          <a:p>
            <a:pPr marL="0" indent="0">
              <a:buNone/>
            </a:pPr>
            <a:r>
              <a:rPr lang="en-CA" dirty="0" smtClean="0"/>
              <a:t>Generally speaking, it is defined as never having had sexual intercourse</a:t>
            </a:r>
            <a:endParaRPr lang="en-CA" dirty="0"/>
          </a:p>
        </p:txBody>
      </p:sp>
    </p:spTree>
    <p:extLst>
      <p:ext uri="{BB962C8B-B14F-4D97-AF65-F5344CB8AC3E}">
        <p14:creationId xmlns:p14="http://schemas.microsoft.com/office/powerpoint/2010/main" val="10610962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Do you have to be a virgin to be abstinent?</a:t>
            </a:r>
            <a:endParaRPr lang="en-CA" dirty="0"/>
          </a:p>
        </p:txBody>
      </p:sp>
      <p:sp>
        <p:nvSpPr>
          <p:cNvPr id="3" name="Content Placeholder 2"/>
          <p:cNvSpPr>
            <a:spLocks noGrp="1"/>
          </p:cNvSpPr>
          <p:nvPr>
            <p:ph idx="1"/>
          </p:nvPr>
        </p:nvSpPr>
        <p:spPr/>
        <p:txBody>
          <a:bodyPr>
            <a:normAutofit fontScale="92500" lnSpcReduction="10000"/>
          </a:bodyPr>
          <a:lstStyle/>
          <a:p>
            <a:pPr marL="0" indent="0">
              <a:buNone/>
            </a:pPr>
            <a:r>
              <a:rPr lang="en-CA" dirty="0" smtClean="0"/>
              <a:t>NO</a:t>
            </a:r>
          </a:p>
          <a:p>
            <a:endParaRPr lang="en-CA" dirty="0"/>
          </a:p>
          <a:p>
            <a:pPr marL="0" indent="0">
              <a:buNone/>
            </a:pPr>
            <a:r>
              <a:rPr lang="en-CA" dirty="0" smtClean="0"/>
              <a:t>A person who is abstinent is not necessarily a virgin. A virgin has never had sexual intercourse. Someone who is abstinent may have had sexual intercourse in the past, but is not currently sexually active. </a:t>
            </a:r>
          </a:p>
          <a:p>
            <a:pPr marL="0" indent="0">
              <a:buNone/>
            </a:pPr>
            <a:endParaRPr lang="en-CA" dirty="0" smtClean="0"/>
          </a:p>
          <a:p>
            <a:pPr marL="0" indent="0">
              <a:buNone/>
            </a:pPr>
            <a:r>
              <a:rPr lang="en-CA" dirty="0" smtClean="0"/>
              <a:t>The choice to be abstinent can be made at any time, regardless of past experience.</a:t>
            </a:r>
            <a:endParaRPr lang="en-CA" dirty="0"/>
          </a:p>
        </p:txBody>
      </p:sp>
    </p:spTree>
    <p:extLst>
      <p:ext uri="{BB962C8B-B14F-4D97-AF65-F5344CB8AC3E}">
        <p14:creationId xmlns:p14="http://schemas.microsoft.com/office/powerpoint/2010/main" val="177738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Sexual Involvement Vs. Abstinence</a:t>
            </a:r>
          </a:p>
        </p:txBody>
      </p:sp>
      <p:sp>
        <p:nvSpPr>
          <p:cNvPr id="3" name="Content Placeholder 2"/>
          <p:cNvSpPr>
            <a:spLocks noGrp="1"/>
          </p:cNvSpPr>
          <p:nvPr>
            <p:ph idx="1"/>
          </p:nvPr>
        </p:nvSpPr>
        <p:spPr/>
        <p:txBody>
          <a:bodyPr>
            <a:normAutofit lnSpcReduction="10000"/>
          </a:bodyPr>
          <a:lstStyle/>
          <a:p>
            <a:r>
              <a:rPr lang="en-CA" dirty="0" smtClean="0"/>
              <a:t>In your group, brainstorm answers to  the following questions. Remember, there are no wrong answers.</a:t>
            </a:r>
          </a:p>
          <a:p>
            <a:endParaRPr lang="en-CA" dirty="0"/>
          </a:p>
          <a:p>
            <a:r>
              <a:rPr lang="en-CA" dirty="0" smtClean="0"/>
              <a:t>WHAT INFLUENCES TEENS TO BE SEXUALLY ACTIVE?</a:t>
            </a:r>
          </a:p>
          <a:p>
            <a:endParaRPr lang="en-CA" dirty="0"/>
          </a:p>
          <a:p>
            <a:r>
              <a:rPr lang="en-CA" dirty="0" smtClean="0"/>
              <a:t>WHAT INFLUENCES TEENS TO PRACTICE ABSTINENCE?</a:t>
            </a:r>
            <a:endParaRPr lang="en-CA" dirty="0"/>
          </a:p>
        </p:txBody>
      </p:sp>
    </p:spTree>
    <p:extLst>
      <p:ext uri="{BB962C8B-B14F-4D97-AF65-F5344CB8AC3E}">
        <p14:creationId xmlns:p14="http://schemas.microsoft.com/office/powerpoint/2010/main" val="10362261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295</TotalTime>
  <Words>586</Words>
  <Application>Microsoft Office PowerPoint</Application>
  <PresentationFormat>On-screen Show (4:3)</PresentationFormat>
  <Paragraphs>120</Paragraphs>
  <Slides>12</Slides>
  <Notes>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Relationships and Decisions</vt:lpstr>
      <vt:lpstr>Lesson Content</vt:lpstr>
      <vt:lpstr>Relationships</vt:lpstr>
      <vt:lpstr>Benefits of a relationship</vt:lpstr>
      <vt:lpstr>Healthy vs. Unhealthy</vt:lpstr>
      <vt:lpstr>Abstinence</vt:lpstr>
      <vt:lpstr>Virginity</vt:lpstr>
      <vt:lpstr>Do you have to be a virgin to be abstinent?</vt:lpstr>
      <vt:lpstr>Sexual Involvement Vs. Abstinence</vt:lpstr>
      <vt:lpstr>Factors Influencing Abstinence or Delay in Sexual Involvement</vt:lpstr>
      <vt:lpstr>Factors Influencing Sexual Involvement</vt:lpstr>
      <vt:lpstr>Why might sexual involvement be different for different people? </vt:lpstr>
    </vt:vector>
  </TitlesOfParts>
  <Company>Region of Durham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Responsible Sexual Relationships</dc:title>
  <dc:creator>Durham Region Health Department</dc:creator>
  <cp:lastModifiedBy>Durham Region Health Department</cp:lastModifiedBy>
  <cp:revision>30</cp:revision>
  <cp:lastPrinted>2014-08-15T13:58:28Z</cp:lastPrinted>
  <dcterms:created xsi:type="dcterms:W3CDTF">2014-06-23T19:49:58Z</dcterms:created>
  <dcterms:modified xsi:type="dcterms:W3CDTF">2017-08-30T16:51:18Z</dcterms:modified>
</cp:coreProperties>
</file>