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812" autoAdjust="0"/>
  </p:normalViewPr>
  <p:slideViewPr>
    <p:cSldViewPr>
      <p:cViewPr varScale="1">
        <p:scale>
          <a:sx n="37" d="100"/>
          <a:sy n="37" d="100"/>
        </p:scale>
        <p:origin x="-156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D027F2-6564-4017-93EC-8C2A318E1BEB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DE31EC-976A-4C81-8197-F73B2E2F6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09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xualityandu.ca/en/video/single/how-to-put-on-a-condom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31EC-976A-4C81-8197-F73B2E2F660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912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31EC-976A-4C81-8197-F73B2E2F660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136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Slide for lesson</a:t>
            </a:r>
          </a:p>
          <a:p>
            <a:r>
              <a:rPr lang="en-CA" dirty="0" smtClean="0"/>
              <a:t>Approaches/Strategies C. Question 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31EC-976A-4C81-8197-F73B2E2F660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425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Slide for lesson</a:t>
            </a:r>
          </a:p>
          <a:p>
            <a:r>
              <a:rPr lang="en-CA" dirty="0" smtClean="0"/>
              <a:t>Approaches/Strategies</a:t>
            </a:r>
            <a:r>
              <a:rPr lang="en-CA" baseline="0" dirty="0" smtClean="0"/>
              <a:t> C. Question 2.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31EC-976A-4C81-8197-F73B2E2F660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71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</a:t>
            </a:r>
            <a:r>
              <a:rPr lang="en-CA" baseline="0" dirty="0" smtClean="0"/>
              <a:t> D in lesson- Examining Assertive Communication </a:t>
            </a:r>
          </a:p>
          <a:p>
            <a:endParaRPr lang="en-CA" baseline="0" dirty="0" smtClean="0"/>
          </a:p>
          <a:p>
            <a:r>
              <a:rPr lang="en-CA" dirty="0" smtClean="0"/>
              <a:t>Provide students with this Handout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31EC-976A-4C81-8197-F73B2E2F660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412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 E in lesson</a:t>
            </a:r>
          </a:p>
          <a:p>
            <a:endParaRPr lang="en-CA" dirty="0" smtClean="0"/>
          </a:p>
          <a:p>
            <a:r>
              <a:rPr lang="en-CA" dirty="0" smtClean="0"/>
              <a:t>Show the video</a:t>
            </a:r>
            <a:r>
              <a:rPr lang="en-CA" baseline="0" dirty="0" smtClean="0"/>
              <a:t> demonstrations on barrier methods using the following links</a:t>
            </a:r>
          </a:p>
          <a:p>
            <a:endParaRPr lang="en-CA" baseline="0" dirty="0" smtClean="0"/>
          </a:p>
          <a:p>
            <a:pPr defTabSz="931774">
              <a:defRPr/>
            </a:pPr>
            <a:r>
              <a:rPr lang="en-CA" dirty="0"/>
              <a:t> </a:t>
            </a:r>
            <a:r>
              <a:rPr lang="en-CA" u="sng" dirty="0">
                <a:hlinkClick r:id="rId3"/>
              </a:rPr>
              <a:t>http://www.sexualityandu.ca//en/video/single/how-to-put-on-a-condom</a:t>
            </a:r>
            <a:endParaRPr lang="en-CA" dirty="0"/>
          </a:p>
          <a:p>
            <a:endParaRPr lang="en-CA" baseline="0" dirty="0" smtClean="0"/>
          </a:p>
          <a:p>
            <a:endParaRPr lang="en-CA" baseline="0" dirty="0" smtClean="0"/>
          </a:p>
          <a:p>
            <a:r>
              <a:rPr lang="en-CA" baseline="0" dirty="0" smtClean="0"/>
              <a:t> http://teachers.teachingsexualhealth.ca/resources/demonstration-videos</a:t>
            </a:r>
          </a:p>
          <a:p>
            <a:endParaRPr lang="en-CA" baseline="0" dirty="0" smtClean="0"/>
          </a:p>
          <a:p>
            <a:r>
              <a:rPr lang="en-CA" baseline="0" dirty="0" smtClean="0"/>
              <a:t>Or continue to option 2</a:t>
            </a:r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31EC-976A-4C81-8197-F73B2E2F660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513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 F in lesson – Assertive Communication</a:t>
            </a:r>
          </a:p>
          <a:p>
            <a:r>
              <a:rPr lang="en-CA" dirty="0" smtClean="0"/>
              <a:t>Provide students with this handout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31EC-976A-4C81-8197-F73B2E2F660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617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</a:t>
            </a:r>
            <a:r>
              <a:rPr lang="en-CA" baseline="0" dirty="0" smtClean="0"/>
              <a:t> G in lesson – Communicating about Condoms</a:t>
            </a:r>
          </a:p>
          <a:p>
            <a:endParaRPr lang="en-CA" baseline="0" dirty="0" smtClean="0"/>
          </a:p>
          <a:p>
            <a:r>
              <a:rPr lang="en-CA" baseline="0" dirty="0" smtClean="0"/>
              <a:t>Display slide and provide students with this </a:t>
            </a:r>
            <a:r>
              <a:rPr lang="en-CA" dirty="0" smtClean="0"/>
              <a:t>Handout to follow along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31EC-976A-4C81-8197-F73B2E2F660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936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Handout to students to follow along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31EC-976A-4C81-8197-F73B2E2F660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45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02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820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973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80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36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36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91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84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936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23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167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AD1B-F483-4D3E-A5CE-171EA9695167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1A1D-984F-4033-8773-37DA3494E1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39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jpg@01D1544B.7AC905D0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02991"/>
            <a:ext cx="7772400" cy="1470025"/>
          </a:xfrm>
        </p:spPr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Safer Sex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Grade 9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PPL10 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300" dirty="0">
                <a:latin typeface="Arial" panose="020B0604020202020204" pitchFamily="34" charset="0"/>
                <a:cs typeface="Arial" panose="020B0604020202020204" pitchFamily="34" charset="0"/>
              </a:rPr>
              <a:t>Adapted and reproduced with permission from Alberta Health Services</a:t>
            </a:r>
          </a:p>
          <a:p>
            <a:endParaRPr lang="en-CA" dirty="0"/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Durham Region Health Departmen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96" y="5706651"/>
            <a:ext cx="598805" cy="429895"/>
          </a:xfrm>
          <a:prstGeom prst="rect">
            <a:avLst/>
          </a:prstGeom>
        </p:spPr>
      </p:pic>
      <p:pic>
        <p:nvPicPr>
          <p:cNvPr id="6" name="Picture 5" descr="cid:image001.jpg@01D1544B.7AC905D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838200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2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Lesson Content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what safer sex practices are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passive, aggressive and assertive communication styles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how to use barrier protection properly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Apply assertive communication techniques to express feelings and ideas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4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teenager who engages in unsafe sexual practices at risk of?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Exposure to a Sexually Transmitted Infection (STI)</a:t>
            </a:r>
          </a:p>
          <a:p>
            <a:pPr marL="0" indent="0">
              <a:buNone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Pregnancy</a:t>
            </a:r>
          </a:p>
          <a:p>
            <a:pPr marL="0" indent="0">
              <a:buNone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Impacts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801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some </a:t>
            </a:r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safer sex practices</a:t>
            </a:r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abstinence / Postpone sexual activity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Limit partners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Communicate with each other about safe sex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Access and use contraceptives properly and consistently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Communication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 descr="Descriptors of passive, aggressive and assertive communication styl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506583"/>
              </p:ext>
            </p:extLst>
          </p:nvPr>
        </p:nvGraphicFramePr>
        <p:xfrm>
          <a:off x="755576" y="1412776"/>
          <a:ext cx="7107420" cy="4626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9140"/>
                <a:gridCol w="2369140"/>
                <a:gridCol w="2369140"/>
              </a:tblGrid>
              <a:tr h="387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200" dirty="0">
                          <a:effectLst/>
                        </a:rPr>
                        <a:t>PASSIVE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200" dirty="0">
                          <a:effectLst/>
                        </a:rPr>
                        <a:t>AGGRESSIVE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ASSERTIVE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</a:tr>
              <a:tr h="8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Give in and say yes even when they don’t want to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Think of themselves first, at the expense of others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500">
                          <a:effectLst/>
                        </a:rPr>
                        <a:t>Stand up for their rights without denying other people theirs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Put the feelings and concerns of others before their own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Dominate others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Respect themselves as well as others.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Keep their concerns to themselves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Use threats or force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Ask for  what they want in a straightforward manner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Soft, uncertain voice</a:t>
                      </a:r>
                      <a:endParaRPr lang="en-CA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Loud and explosive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Strong and steady voice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Downcast eyes</a:t>
                      </a:r>
                      <a:endParaRPr lang="en-CA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Demanding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Good eye contact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Nervous</a:t>
                      </a:r>
                      <a:endParaRPr lang="en-CA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 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Cannot control temper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Confident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“My thoughts are not important”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“This is what I want”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“This is what I think”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</a:tr>
              <a:tr h="476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“I guess, maybe …Is everyone else doing it?”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“You better, if you don’t then…”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“I would like to hear what you think”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5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to Barrier Methods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reasons to use barrier methods?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at protecting against pregnancy</a:t>
            </a:r>
          </a:p>
          <a:p>
            <a:r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Minimize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risk of acquiring or transmitting most STIs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Easily available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Inexpensive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40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Assertive Communication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 descr="though chart to assist in identifying assertive communication skill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784164"/>
              </p:ext>
            </p:extLst>
          </p:nvPr>
        </p:nvGraphicFramePr>
        <p:xfrm>
          <a:off x="1619672" y="1844824"/>
          <a:ext cx="5903430" cy="4826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9707"/>
                <a:gridCol w="3023723"/>
              </a:tblGrid>
              <a:tr h="688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The Goal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To protect yourself and your partner from pregnancy and/or sexually transmitted infections (STIs)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1391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Content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Clear, specific, and use “I messages”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 </a:t>
                      </a:r>
                      <a:r>
                        <a:rPr lang="en-CA" sz="1400" dirty="0" err="1">
                          <a:effectLst/>
                        </a:rPr>
                        <a:t>feel_____when_____and</a:t>
                      </a:r>
                      <a:r>
                        <a:rPr lang="en-CA" sz="1400" dirty="0">
                          <a:effectLst/>
                        </a:rPr>
                        <a:t> I want_____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454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Voice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Clear, and firm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454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Facial Expression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Give direct eye contact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454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Posture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Self-assured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688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Your feelings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Confident of your feelings and decisions, self-respecting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454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Another’s feelings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Respected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7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Communicating About Condoms</a:t>
            </a:r>
            <a:b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600" dirty="0">
                <a:latin typeface="Arial" panose="020B0604020202020204" pitchFamily="34" charset="0"/>
                <a:cs typeface="Arial" panose="020B0604020202020204" pitchFamily="34" charset="0"/>
              </a:rPr>
              <a:t>Example 1: INEFFECTIVE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Steven and Terah have been dating for several months and have gotten close to having sex. Steven wants to use protection during sex. </a:t>
            </a:r>
          </a:p>
          <a:p>
            <a:pPr marL="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Steven:      	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Terah, could I talk to you about something?</a:t>
            </a:r>
          </a:p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Terah: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	Sure Steven, we can talk about anything. What is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	it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Steven: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	I want to talk about having sex.</a:t>
            </a:r>
          </a:p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Terah:	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alking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about sex isn’t very romantic. I mean, let’s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	just see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what happens.</a:t>
            </a:r>
          </a:p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Steven: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	Well, I know it isn’t very romantic, and I’m sorry. I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	was just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hoping we could talk.</a:t>
            </a:r>
          </a:p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Terah: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	I want to talk, too. Just not about that. Let’s talk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	about what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Kristal did in biology class.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275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Communicating About Condoms</a:t>
            </a:r>
            <a:b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2: EFFECTIVE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Steven and Terah have been dating for several months and have gotten close to having sex. Steven wants to use protection during sex. </a:t>
            </a:r>
          </a:p>
          <a:p>
            <a:pPr marL="0" indent="0">
              <a:buNone/>
            </a:pP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800" b="1" dirty="0">
                <a:latin typeface="Arial" panose="020B0604020202020204" pitchFamily="34" charset="0"/>
                <a:cs typeface="Arial" panose="020B0604020202020204" pitchFamily="34" charset="0"/>
              </a:rPr>
              <a:t>Steven:      	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Terah, could I talk to you about something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800" b="1" dirty="0">
                <a:latin typeface="Arial" panose="020B0604020202020204" pitchFamily="34" charset="0"/>
                <a:cs typeface="Arial" panose="020B0604020202020204" pitchFamily="34" charset="0"/>
              </a:rPr>
              <a:t>Terah</a:t>
            </a:r>
            <a:r>
              <a:rPr lang="en-C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Sure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Steven, we can talk about anything. What is it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800" b="1" dirty="0">
                <a:latin typeface="Arial" panose="020B0604020202020204" pitchFamily="34" charset="0"/>
                <a:cs typeface="Arial" panose="020B0604020202020204" pitchFamily="34" charset="0"/>
              </a:rPr>
              <a:t>Steven: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	I want to talk about using protection during sex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800" b="1" dirty="0">
                <a:latin typeface="Arial" panose="020B0604020202020204" pitchFamily="34" charset="0"/>
                <a:cs typeface="Arial" panose="020B0604020202020204" pitchFamily="34" charset="0"/>
              </a:rPr>
              <a:t>Terah:	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Talking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about sex isn’t very romantic. I mean, let’s just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see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happens.</a:t>
            </a:r>
          </a:p>
          <a:p>
            <a:r>
              <a:rPr lang="en-C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Steven</a:t>
            </a:r>
            <a:r>
              <a:rPr lang="en-CA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	I think talking about sex is very romantic. It shows how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much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I care about you. </a:t>
            </a:r>
            <a:r>
              <a:rPr lang="en-CA" sz="180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CA" sz="1800" smtClean="0">
                <a:latin typeface="Arial" panose="020B0604020202020204" pitchFamily="34" charset="0"/>
                <a:cs typeface="Arial" panose="020B0604020202020204" pitchFamily="34" charset="0"/>
              </a:rPr>
              <a:t>want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us to be prepared if we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sz="1800" smtClean="0">
                <a:latin typeface="Arial" panose="020B0604020202020204" pitchFamily="34" charset="0"/>
                <a:cs typeface="Arial" panose="020B0604020202020204" pitchFamily="34" charset="0"/>
              </a:rPr>
              <a:t>		decide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to make love – you know, use a condom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Terah:	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mean you want to use condoms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C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Steven</a:t>
            </a:r>
            <a:r>
              <a:rPr lang="en-CA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	Sure, I care about both of us. I don’t want us to take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		chance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of getting an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or us getting pregnant.</a:t>
            </a:r>
          </a:p>
          <a:p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500</Words>
  <Application>Microsoft Office PowerPoint</Application>
  <PresentationFormat>On-screen Show (4:3)</PresentationFormat>
  <Paragraphs>141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Safer Sex </vt:lpstr>
      <vt:lpstr>Lesson Content</vt:lpstr>
      <vt:lpstr>What is a teenager who engages in unsafe sexual practices at risk of?</vt:lpstr>
      <vt:lpstr>What are some safer sex practices?</vt:lpstr>
      <vt:lpstr>Types of Communication</vt:lpstr>
      <vt:lpstr>Introduction to Barrier Methods</vt:lpstr>
      <vt:lpstr>Assertive Communication</vt:lpstr>
      <vt:lpstr>Communicating About Condoms Example 1: INEFFECTIVE </vt:lpstr>
      <vt:lpstr>Communicating About Condoms Example 2: EFFECTIVE </vt:lpstr>
    </vt:vector>
  </TitlesOfParts>
  <Company>Region of Durham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Sex</dc:title>
  <dc:creator>Durham Region Health Department</dc:creator>
  <cp:lastModifiedBy>Durham Region Health Department</cp:lastModifiedBy>
  <cp:revision>22</cp:revision>
  <cp:lastPrinted>2015-09-22T18:44:25Z</cp:lastPrinted>
  <dcterms:created xsi:type="dcterms:W3CDTF">2014-09-24T18:41:42Z</dcterms:created>
  <dcterms:modified xsi:type="dcterms:W3CDTF">2017-08-30T16:53:58Z</dcterms:modified>
</cp:coreProperties>
</file>