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  <p:sldMasterId id="2147483772" r:id="rId2"/>
  </p:sldMasterIdLst>
  <p:notesMasterIdLst>
    <p:notesMasterId r:id="rId31"/>
  </p:notesMasterIdLst>
  <p:sldIdLst>
    <p:sldId id="285" r:id="rId3"/>
    <p:sldId id="286" r:id="rId4"/>
    <p:sldId id="292" r:id="rId5"/>
    <p:sldId id="288" r:id="rId6"/>
    <p:sldId id="289" r:id="rId7"/>
    <p:sldId id="290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8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7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AE950A3-6CF2-499F-B49D-3944E2259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27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70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77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9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49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657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38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46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31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05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28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0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574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057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596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392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779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981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516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789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469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04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42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91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13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9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58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05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950A3-6CF2-499F-B49D-3944E225971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5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CA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32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21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CC826-CA3E-4588-95EE-AE9E0E401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1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48A67-33B2-49A5-94A7-63DCC11AA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4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CB449-B12E-4F4B-9EFD-0D6744C29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26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B1309-3BCE-4C30-9669-46D3CD02A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8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75C7E-4286-4F3D-8454-CFB99DF34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12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2AC07-FAF0-4C76-9746-445A8FF47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84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FCEF-8FDF-4CDA-90B3-D291C0F16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32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7A80B-28C3-421B-8337-D7EF56644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91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6A6BA-BB78-4A5C-87D6-B0B8AE6A7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03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29C8A-87B8-4087-B904-ABA225030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B3D41-477E-43D8-97D1-EB8FB616E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3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BEAC-310D-4728-9806-17493C719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14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BC58A-4338-460A-99FC-725CF7290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554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4A55B-1CF1-47EA-957F-98CE9A0F6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74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3DC13-36B2-4CB2-B4D5-498506295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4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E4191-F18C-4955-8902-81C2BC848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2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0D57B-2429-461A-A645-406F0FCB7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5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18F27-8AAC-405A-A2AD-9B135D067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2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BFB64-0B4F-4B6B-9965-14757361F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6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57CE2-660F-4AFD-BC53-F371695BB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8F77F-87B2-4F75-90EA-88989FC55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2CB1-D52B-41A3-9543-962F5C2F9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9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3107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CA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31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6449749-A94F-42C5-91DD-0EFAAE56E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DC14EC-9252-4875-B062-35A1F48DF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Relationship Id="rId6" Type="http://schemas.openxmlformats.org/officeDocument/2006/relationships/slide" Target="slide7.xml"/><Relationship Id="rId5" Type="http://schemas.openxmlformats.org/officeDocument/2006/relationships/image" Target="../media/image9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Relationship Id="rId4" Type="http://schemas.openxmlformats.org/officeDocument/2006/relationships/slide" Target="slid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Relationship Id="rId4" Type="http://schemas.openxmlformats.org/officeDocument/2006/relationships/slide" Target="slid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Relationship Id="rId4" Type="http://schemas.openxmlformats.org/officeDocument/2006/relationships/slide" Target="slid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Relationship Id="rId4" Type="http://schemas.openxmlformats.org/officeDocument/2006/relationships/slide" Target="slid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slide" Target="slide23.xml"/><Relationship Id="rId5" Type="http://schemas.openxmlformats.org/officeDocument/2006/relationships/image" Target="../media/image2.jpeg"/><Relationship Id="rId4" Type="http://schemas.openxmlformats.org/officeDocument/2006/relationships/audio" Target="../media/audio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5.xml"/><Relationship Id="rId18" Type="http://schemas.openxmlformats.org/officeDocument/2006/relationships/slide" Target="slide19.xml"/><Relationship Id="rId26" Type="http://schemas.openxmlformats.org/officeDocument/2006/relationships/slide" Target="slide26.xml"/><Relationship Id="rId3" Type="http://schemas.openxmlformats.org/officeDocument/2006/relationships/image" Target="../media/image2.jpeg"/><Relationship Id="rId21" Type="http://schemas.openxmlformats.org/officeDocument/2006/relationships/slide" Target="slide22.xml"/><Relationship Id="rId7" Type="http://schemas.openxmlformats.org/officeDocument/2006/relationships/slide" Target="slide10.xml"/><Relationship Id="rId12" Type="http://schemas.openxmlformats.org/officeDocument/2006/relationships/slide" Target="slide14.xml"/><Relationship Id="rId17" Type="http://schemas.openxmlformats.org/officeDocument/2006/relationships/slide" Target="slide18.xml"/><Relationship Id="rId25" Type="http://schemas.openxmlformats.org/officeDocument/2006/relationships/slide" Target="slide25.xm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.jpeg"/><Relationship Id="rId20" Type="http://schemas.openxmlformats.org/officeDocument/2006/relationships/slide" Target="slide2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9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8.xml"/><Relationship Id="rId15" Type="http://schemas.openxmlformats.org/officeDocument/2006/relationships/slide" Target="slide16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10" Type="http://schemas.openxmlformats.org/officeDocument/2006/relationships/image" Target="../media/image5.jpeg"/><Relationship Id="rId19" Type="http://schemas.openxmlformats.org/officeDocument/2006/relationships/slide" Target="slide20.xml"/><Relationship Id="rId4" Type="http://schemas.openxmlformats.org/officeDocument/2006/relationships/image" Target="../media/image4.jpeg"/><Relationship Id="rId9" Type="http://schemas.openxmlformats.org/officeDocument/2006/relationships/slide" Target="slide12.xml"/><Relationship Id="rId14" Type="http://schemas.openxmlformats.org/officeDocument/2006/relationships/slide" Target="slide17.xml"/><Relationship Id="rId22" Type="http://schemas.openxmlformats.org/officeDocument/2006/relationships/image" Target="../media/image7.jpeg"/><Relationship Id="rId27" Type="http://schemas.openxmlformats.org/officeDocument/2006/relationships/slide" Target="slide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slide" Target="slide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Relationship Id="rId5" Type="http://schemas.openxmlformats.org/officeDocument/2006/relationships/slide" Target="slide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STI Jeopardy</a:t>
            </a:r>
          </a:p>
        </p:txBody>
      </p:sp>
      <p:pic>
        <p:nvPicPr>
          <p:cNvPr id="4099" name="Picture 4" descr="Sex Ed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731838"/>
            <a:ext cx="2590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 descr="Duram Region Health Department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495800"/>
            <a:ext cx="160020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Symptoms - $300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is the most common reportable STI in Durham Region that can cause a watery or milky discharge, but often has no symptoms.</a:t>
            </a: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chlamydia? </a:t>
            </a:r>
          </a:p>
        </p:txBody>
      </p:sp>
      <p:sp>
        <p:nvSpPr>
          <p:cNvPr id="13315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Symptoms - $400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STI can cause soft itchy warts in and around the genitals, mouth or anus and can lead to cancer. </a:t>
            </a: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Human Papillomavirus (HPV)?</a:t>
            </a:r>
          </a:p>
        </p:txBody>
      </p:sp>
      <p:sp>
        <p:nvSpPr>
          <p:cNvPr id="14339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Symptoms - $500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STI can cause yellowing of your eyes and skin, lack of appetite, feeling tired, nausea, abdominal pain.</a:t>
            </a: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Hepatitis C? </a:t>
            </a:r>
          </a:p>
        </p:txBody>
      </p:sp>
      <p:sp>
        <p:nvSpPr>
          <p:cNvPr id="15363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8" descr="SEX ed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Prevention - $100</a:t>
            </a:r>
          </a:p>
        </p:txBody>
      </p:sp>
      <p:pic>
        <p:nvPicPr>
          <p:cNvPr id="16390" name="Picture 10" descr="Cond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4813"/>
            <a:ext cx="7207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STI has a vaccine to protect you from 9 of its strains.</a:t>
            </a: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HPV?</a:t>
            </a:r>
          </a:p>
        </p:txBody>
      </p:sp>
      <p:sp>
        <p:nvSpPr>
          <p:cNvPr id="16387" name="AutoShape 4" descr="Home icon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Prevention - $200</a:t>
            </a:r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device is one of the most effective ways of preventing STIs when used properly.</a:t>
            </a:r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a male condom?</a:t>
            </a:r>
          </a:p>
        </p:txBody>
      </p:sp>
      <p:sp>
        <p:nvSpPr>
          <p:cNvPr id="17411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7" descr="SEX ed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Prevention - $300</a:t>
            </a: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is the most effective method to prevent STIs. </a:t>
            </a:r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abstinence?</a:t>
            </a:r>
          </a:p>
        </p:txBody>
      </p:sp>
      <p:sp>
        <p:nvSpPr>
          <p:cNvPr id="18435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Prevention - $400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can be used to prevent STIs when entering a new relationship.  </a:t>
            </a: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open and honest communication about past and current sexual history? </a:t>
            </a:r>
          </a:p>
        </p:txBody>
      </p:sp>
      <p:sp>
        <p:nvSpPr>
          <p:cNvPr id="19459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Prevention - $500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Being in this type of relationship reduces your risk of having an STI.</a:t>
            </a: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being in a monogamous relationship (being with 1 person only)?</a:t>
            </a:r>
          </a:p>
        </p:txBody>
      </p:sp>
      <p:sp>
        <p:nvSpPr>
          <p:cNvPr id="20483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7" descr="SEX ed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Testing - $100</a:t>
            </a: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A location you can go for free STI testing and treatment.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What is the sexual health clinic?</a:t>
            </a:r>
          </a:p>
        </p:txBody>
      </p:sp>
      <p:sp>
        <p:nvSpPr>
          <p:cNvPr id="162820" name="AutoShape 4" descr="home icon&#10;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7" descr="SEX ed icon&#10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- $200</a:t>
            </a: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These are 4 ways to test for STIs. </a:t>
            </a:r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What are swabs, urine, PAP, and blood testing?</a:t>
            </a:r>
          </a:p>
        </p:txBody>
      </p:sp>
      <p:sp>
        <p:nvSpPr>
          <p:cNvPr id="163844" name="AutoShape 4" descr="Home icon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2400" dirty="0" smtClean="0"/>
              <a:t>To use: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CA" sz="2400" dirty="0" smtClean="0"/>
              <a:t>Appoint a score keeper and a time keeper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CA" sz="2400" dirty="0" smtClean="0"/>
              <a:t>Open PowerPoint in Slide Show mode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CA" sz="2400" dirty="0" smtClean="0"/>
              <a:t>Click on the chosen category amount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The game dollar amount is the value added to your game score if you respond correctly, or subtracted from your game score if you respond incorrectly.</a:t>
            </a:r>
            <a:endParaRPr lang="en-CA" sz="2400" dirty="0" smtClean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CA" sz="3200" dirty="0" smtClean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CA" sz="3200" dirty="0" smtClean="0"/>
          </a:p>
          <a:p>
            <a:pPr lvl="1" eaLnBrk="1" hangingPunct="1">
              <a:defRPr/>
            </a:pPr>
            <a:endParaRPr lang="en-CA" dirty="0" smtClean="0"/>
          </a:p>
          <a:p>
            <a:pPr lvl="1" eaLnBrk="1" hangingPunct="1">
              <a:defRPr/>
            </a:pPr>
            <a:endParaRPr lang="en-CA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7" descr="SEX ed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- $300</a:t>
            </a: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You can be tested anonymously for this STI.</a:t>
            </a:r>
          </a:p>
        </p:txBody>
      </p:sp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What is HIV? </a:t>
            </a:r>
          </a:p>
        </p:txBody>
      </p:sp>
      <p:sp>
        <p:nvSpPr>
          <p:cNvPr id="164868" name="AutoShape 4" descr="Home icon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7" descr="SEX ed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Testing - $400</a:t>
            </a: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This bacterial infection can be tested through a swab. 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What are chlamydia and gonorrhea? </a:t>
            </a:r>
          </a:p>
        </p:txBody>
      </p:sp>
      <p:sp>
        <p:nvSpPr>
          <p:cNvPr id="165892" name="AutoShape 4" descr="Home icon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7" descr="SEX ed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- $500</a:t>
            </a: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This test</a:t>
            </a:r>
            <a:r>
              <a:rPr lang="en-CA" sz="2800" dirty="0"/>
              <a:t> detects changes on the cervix caused by an HPV infection that may lead to cervical cancer later in life</a:t>
            </a:r>
            <a:r>
              <a:rPr lang="en-US" sz="2800" dirty="0"/>
              <a:t>.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6">
                  <a:lumMod val="50000"/>
                </a:schemeClr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/>
              <a:t>What is a PAP test? </a:t>
            </a:r>
          </a:p>
        </p:txBody>
      </p:sp>
      <p:sp>
        <p:nvSpPr>
          <p:cNvPr id="166916" name="AutoShape 4" descr="Home icon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0" name="Picture 7" descr="SEX ed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Transmission - $100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STI is spread through skin to skin contact causing painful sores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Herpes?</a:t>
            </a:r>
          </a:p>
        </p:txBody>
      </p:sp>
      <p:sp>
        <p:nvSpPr>
          <p:cNvPr id="26627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4" name="Picture 7" descr="SEX ed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Transmission - $200</a:t>
            </a: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These 3 STIs can be spread through sharing drug equipment ( e.g. pipes, straws, bills or other works)</a:t>
            </a: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are HIV, hepatitis C, and hepatitis B?</a:t>
            </a:r>
          </a:p>
        </p:txBody>
      </p:sp>
      <p:sp>
        <p:nvSpPr>
          <p:cNvPr id="27651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8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Transmission - $300</a:t>
            </a: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STI can be spread through blood, semen, menstrual blood, vaginal secretions, and breast milk of an infected person</a:t>
            </a:r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HIV?</a:t>
            </a:r>
          </a:p>
        </p:txBody>
      </p:sp>
      <p:sp>
        <p:nvSpPr>
          <p:cNvPr id="28675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2" name="Picture 7" descr="SEX ed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Transmission - $400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Condoms may not protect against these 4 STIs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are genital warts (HPV), syphilis,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molluscum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and herpes?</a:t>
            </a:r>
          </a:p>
        </p:txBody>
      </p:sp>
      <p:sp>
        <p:nvSpPr>
          <p:cNvPr id="29699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7" descr="SEX ed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Transmission - $500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These 2 bacterial infections are transmitted through unprotected anal, oral, and vaginal sexual contact of an infected person</a:t>
            </a: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chlamydia and gonorrhea? </a:t>
            </a:r>
          </a:p>
        </p:txBody>
      </p:sp>
      <p:sp>
        <p:nvSpPr>
          <p:cNvPr id="30723" name="AutoShape 4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1" name="Picture 7" descr="SEX ed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Final Jeopardy</a:t>
            </a:r>
          </a:p>
        </p:txBody>
      </p:sp>
      <p:pic>
        <p:nvPicPr>
          <p:cNvPr id="182279" name="Picture 7" descr="decorative figure">
            <a:hlinkClick r:id="rId6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34938"/>
            <a:ext cx="1879600" cy="1481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Where would you go in your community if you thought you had an STI?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Sexual Health Clinics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Walk in clinic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Family Doctor/nurse practitioner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Youth Centre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Community Health Centre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7" name="AutoShape 4" descr="home icon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2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2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2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2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2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2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2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2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2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2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eaLnBrk="1" hangingPunct="1">
              <a:buFontTx/>
              <a:buNone/>
              <a:defRPr/>
            </a:pPr>
            <a:endParaRPr lang="en-US" sz="3200" dirty="0" smtClean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CA" sz="2400" dirty="0" smtClean="0"/>
              <a:t>Read the answer statement out loud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Go in order from low to high dollar amounts.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CA" sz="2400" dirty="0" smtClean="0"/>
              <a:t>Click anywhere on the screen to display the “question” to the statement.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CA" sz="2400" dirty="0" smtClean="0"/>
              <a:t>Click on the home          icon to return to the main jeopardy page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</p:txBody>
      </p:sp>
      <p:sp>
        <p:nvSpPr>
          <p:cNvPr id="6148" name="AutoShape 4" descr="home icon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62400" y="38862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If the contestant (group) answers correctly, control of the board is retained. If answered incorrectly, control of the board goes to a selected back-up group.</a:t>
            </a:r>
          </a:p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If the back-up group answers correctly they will get half of the money and gain control of the board.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ClrTx/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Contestant has 35 seconds to respond, at which time the music will stop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endParaRPr lang="en-CA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Double Jeopardy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If you select </a:t>
            </a:r>
            <a:r>
              <a:rPr lang="en-US" dirty="0" smtClean="0">
                <a:effectLst/>
              </a:rPr>
              <a:t>Double Jeopardy the dollar values double.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folHlink"/>
                </a:solidFill>
              </a:rPr>
              <a:t>$100 x 2 = $200</a:t>
            </a:r>
          </a:p>
          <a:p>
            <a:pPr eaLnBrk="1" hangingPunct="1">
              <a:defRPr/>
            </a:pPr>
            <a:endParaRPr lang="en-CA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Final Jeopardy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Contestant(s):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must have a score greater than zero to play Final Jeopardy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make a min wager ($1), or the max wager  (contestant’s current game score)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have two minutes to respond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write the answer on a piece  of paper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If the answer is correct…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Five (5) points are added to winners score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CA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Jeopardy</a:t>
            </a:r>
          </a:p>
        </p:txBody>
      </p:sp>
      <p:pic>
        <p:nvPicPr>
          <p:cNvPr id="10270" name="SEX ed logo" descr="Sex Ed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47638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Symptoms Icon" descr="Sper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90575"/>
            <a:ext cx="15240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3" name="symptoms label"/>
          <p:cNvSpPr>
            <a:spLocks noChangeArrowheads="1"/>
          </p:cNvSpPr>
          <p:nvPr/>
        </p:nvSpPr>
        <p:spPr bwMode="auto">
          <a:xfrm>
            <a:off x="419100" y="790575"/>
            <a:ext cx="1028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chemeClr val="bg1"/>
                </a:solidFill>
                <a:latin typeface="Times" charset="0"/>
              </a:rPr>
              <a:t>Symptoms</a:t>
            </a:r>
            <a:endParaRPr lang="en-CA" altLang="en-US" sz="1200"/>
          </a:p>
        </p:txBody>
      </p:sp>
      <p:sp>
        <p:nvSpPr>
          <p:cNvPr id="10246" name="Symtpoms $10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375" y="18288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bg1"/>
                </a:solidFill>
                <a:latin typeface="Times" charset="0"/>
                <a:hlinkClick r:id="rId5" action="ppaction://hlinksldjump"/>
              </a:rPr>
              <a:t>$100</a:t>
            </a:r>
            <a:endParaRPr lang="en-US" altLang="en-US" sz="2400">
              <a:solidFill>
                <a:schemeClr val="bg1"/>
              </a:solidFill>
              <a:latin typeface="Times" charset="0"/>
            </a:endParaRPr>
          </a:p>
        </p:txBody>
      </p:sp>
      <p:sp>
        <p:nvSpPr>
          <p:cNvPr id="10250" name="Symptoms $20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" y="27432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6" action="ppaction://hlinksldjump"/>
              </a:rPr>
              <a:t>$200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1" name="Symptoms $300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57200" y="36576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7" action="ppaction://hlinksldjump"/>
              </a:rPr>
              <a:t>$300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2" name="Symptoms $400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57200" y="45720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8" action="ppaction://hlinksldjump"/>
              </a:rPr>
              <a:t>$400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3" name="Symptoms $500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57200" y="54864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9" action="ppaction://hlinksldjump"/>
              </a:rPr>
              <a:t>$500</a:t>
            </a:r>
            <a:endParaRPr lang="en-US" altLang="en-US" sz="2400">
              <a:latin typeface="Times" charset="0"/>
            </a:endParaRPr>
          </a:p>
        </p:txBody>
      </p:sp>
      <p:pic>
        <p:nvPicPr>
          <p:cNvPr id="10271" name="Prevention icon" descr="Condom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790575"/>
            <a:ext cx="15240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2" name="Prevention label"/>
          <p:cNvSpPr>
            <a:spLocks noChangeArrowheads="1"/>
          </p:cNvSpPr>
          <p:nvPr/>
        </p:nvSpPr>
        <p:spPr bwMode="auto">
          <a:xfrm>
            <a:off x="2895600" y="823913"/>
            <a:ext cx="1066800" cy="319087"/>
          </a:xfrm>
          <a:prstGeom prst="flowChartAlternate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1200">
                <a:latin typeface="Times" charset="0"/>
              </a:rPr>
              <a:t>Prevention</a:t>
            </a:r>
          </a:p>
        </p:txBody>
      </p:sp>
      <p:sp>
        <p:nvSpPr>
          <p:cNvPr id="10268" name="Prevention $100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2667000" y="18288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1" action="ppaction://hlinksldjump"/>
              </a:rPr>
              <a:t>$100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67" name="Prevention $200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2667000" y="27432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2" action="ppaction://hlinksldjump"/>
              </a:rPr>
              <a:t>$200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66" name="Prevention #300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2667000" y="36576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3" action="ppaction://hlinksldjump"/>
              </a:rPr>
              <a:t>$300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65" name="Prevention $400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2667000" y="45720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5" action="ppaction://hlinksldjump"/>
              </a:rPr>
              <a:t>$400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64" name="Prevention $500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2667000" y="54864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4" action="ppaction://hlinksldjump"/>
              </a:rPr>
              <a:t>$500</a:t>
            </a:r>
            <a:endParaRPr lang="en-US" altLang="en-US" sz="2400">
              <a:latin typeface="Times" charset="0"/>
            </a:endParaRPr>
          </a:p>
        </p:txBody>
      </p:sp>
      <p:pic>
        <p:nvPicPr>
          <p:cNvPr id="10244" name="Testing Icon" descr="PregnancyTest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425" y="820738"/>
            <a:ext cx="15398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sting Label"/>
          <p:cNvSpPr>
            <a:spLocks noChangeArrowheads="1"/>
          </p:cNvSpPr>
          <p:nvPr/>
        </p:nvSpPr>
        <p:spPr bwMode="auto">
          <a:xfrm>
            <a:off x="5105400" y="609600"/>
            <a:ext cx="1524000" cy="762000"/>
          </a:xfrm>
          <a:prstGeom prst="flowChartAlternate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bg1"/>
                </a:solidFill>
                <a:latin typeface="Times" charset="0"/>
              </a:rPr>
              <a:t>Testing</a:t>
            </a:r>
          </a:p>
        </p:txBody>
      </p:sp>
      <p:sp>
        <p:nvSpPr>
          <p:cNvPr id="10263" name="Testing $100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800600" y="18288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7" action="ppaction://hlinksldjump"/>
              </a:rPr>
              <a:t>$100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62" name="Testing $200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4813300" y="27432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8" action="ppaction://hlinksldjump"/>
              </a:rPr>
              <a:t>$200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61" name="Testing $300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4813300" y="36576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19" action="ppaction://hlinksldjump"/>
              </a:rPr>
              <a:t>$300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60" name="Testing $400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797425" y="4548188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20" action="ppaction://hlinksldjump"/>
              </a:rPr>
              <a:t>$400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9" name="Testing $500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4813300" y="54102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21" action="ppaction://hlinksldjump"/>
              </a:rPr>
              <a:t>$500</a:t>
            </a:r>
            <a:endParaRPr lang="en-US" altLang="en-US" sz="2400">
              <a:latin typeface="Times" charset="0"/>
            </a:endParaRPr>
          </a:p>
        </p:txBody>
      </p:sp>
      <p:pic>
        <p:nvPicPr>
          <p:cNvPr id="10243" name="Transmission Icon" descr="Bandaid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675" y="820738"/>
            <a:ext cx="15240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ransmission Label"/>
          <p:cNvSpPr>
            <a:spLocks noChangeArrowheads="1"/>
          </p:cNvSpPr>
          <p:nvPr/>
        </p:nvSpPr>
        <p:spPr bwMode="auto">
          <a:xfrm>
            <a:off x="7073900" y="838200"/>
            <a:ext cx="1079500" cy="368300"/>
          </a:xfrm>
          <a:prstGeom prst="flowChartAlternateProces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1400">
                <a:latin typeface="Times" charset="0"/>
              </a:rPr>
              <a:t>Transmission</a:t>
            </a:r>
          </a:p>
        </p:txBody>
      </p:sp>
      <p:sp>
        <p:nvSpPr>
          <p:cNvPr id="10258" name="Transmission $100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7051675" y="18288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23" action="ppaction://hlinksldjump"/>
              </a:rPr>
              <a:t>$100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7" name="Transmission $200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7051675" y="27432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24" action="ppaction://hlinksldjump"/>
              </a:rPr>
              <a:t>$200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6" name="Transmission $300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7051675" y="36449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25" action="ppaction://hlinksldjump"/>
              </a:rPr>
              <a:t>$300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5" name="Transmission $400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7073900" y="44958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26" action="ppaction://hlinksldjump"/>
              </a:rPr>
              <a:t>$400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10254" name="Transmision $500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7073900" y="5410200"/>
            <a:ext cx="1524000" cy="7620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/>
            <a:r>
              <a:rPr lang="en-US" altLang="en-US" sz="2400">
                <a:latin typeface="Times" charset="0"/>
                <a:hlinkClick r:id="rId27" action="ppaction://hlinksldjump"/>
              </a:rPr>
              <a:t>$500</a:t>
            </a:r>
            <a:endParaRPr lang="en-US" altLang="en-US" sz="2400">
              <a:latin typeface="Times" charset="0"/>
            </a:endParaRPr>
          </a:p>
        </p:txBody>
      </p:sp>
      <p:sp>
        <p:nvSpPr>
          <p:cNvPr id="2083" name="Title2">
            <a:hlinkClick r:id="rId28" action="ppaction://hlinksldjump"/>
          </p:cNvPr>
          <p:cNvSpPr>
            <a:spLocks noChangeArrowheads="1"/>
          </p:cNvSpPr>
          <p:nvPr/>
        </p:nvSpPr>
        <p:spPr bwMode="auto">
          <a:xfrm>
            <a:off x="457200" y="6218238"/>
            <a:ext cx="82296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Final Jeopardy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Sex Ed Logo" descr="SEX ed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00" y="152400"/>
            <a:ext cx="91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22" name="Title Slid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Symptoms - $100</a:t>
            </a:r>
          </a:p>
        </p:txBody>
      </p:sp>
      <p:sp>
        <p:nvSpPr>
          <p:cNvPr id="133129" name="Content 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This STI often causes blisters on the genitals or mouth.</a:t>
            </a:r>
          </a:p>
        </p:txBody>
      </p:sp>
      <p:sp>
        <p:nvSpPr>
          <p:cNvPr id="133130" name="content 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962400"/>
            <a:ext cx="8229600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herpes?</a:t>
            </a:r>
          </a:p>
        </p:txBody>
      </p:sp>
      <p:sp>
        <p:nvSpPr>
          <p:cNvPr id="11269" name="home button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7" descr="Sex Ed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91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146" name="Title slid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Symptoms - $200</a:t>
            </a:r>
          </a:p>
        </p:txBody>
      </p:sp>
      <p:sp>
        <p:nvSpPr>
          <p:cNvPr id="134149" name="Content 1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This STI has a thick yellow-green discharge, but often has no symptoms. </a:t>
            </a:r>
          </a:p>
        </p:txBody>
      </p:sp>
      <p:sp>
        <p:nvSpPr>
          <p:cNvPr id="134150" name="Content 2"/>
          <p:cNvSpPr>
            <a:spLocks noChangeArrowheads="1"/>
          </p:cNvSpPr>
          <p:nvPr/>
        </p:nvSpPr>
        <p:spPr bwMode="auto">
          <a:xfrm>
            <a:off x="457200" y="3962400"/>
            <a:ext cx="8229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gonorrhea?</a:t>
            </a:r>
          </a:p>
        </p:txBody>
      </p:sp>
      <p:sp>
        <p:nvSpPr>
          <p:cNvPr id="12291" name="Home icon" descr="Home icon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/>
            <a:endParaRPr lang="en-CA" alt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 build="p"/>
    </p:bldLst>
  </p:timing>
</p:sld>
</file>

<file path=ppt/theme/theme1.xml><?xml version="1.0" encoding="utf-8"?>
<a:theme xmlns:a="http://schemas.openxmlformats.org/drawingml/2006/main" name="Slit">
  <a:themeElements>
    <a:clrScheme name="Slit 9">
      <a:dk1>
        <a:srgbClr val="000000"/>
      </a:dk1>
      <a:lt1>
        <a:srgbClr val="FFFFFF"/>
      </a:lt1>
      <a:dk2>
        <a:srgbClr val="000000"/>
      </a:dk2>
      <a:lt2>
        <a:srgbClr val="E6E6E6"/>
      </a:lt2>
      <a:accent1>
        <a:srgbClr val="66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E2FF"/>
      </a:accent5>
      <a:accent6>
        <a:srgbClr val="8A8AE7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it 6">
    <a:dk1>
      <a:srgbClr val="0000AC"/>
    </a:dk1>
    <a:lt1>
      <a:srgbClr val="FFFFFF"/>
    </a:lt1>
    <a:dk2>
      <a:srgbClr val="000086"/>
    </a:dk2>
    <a:lt2>
      <a:srgbClr val="CCFFFF"/>
    </a:lt2>
    <a:accent1>
      <a:srgbClr val="0099FF"/>
    </a:accent1>
    <a:accent2>
      <a:srgbClr val="00B000"/>
    </a:accent2>
    <a:accent3>
      <a:srgbClr val="AAAAC3"/>
    </a:accent3>
    <a:accent4>
      <a:srgbClr val="DADADA"/>
    </a:accent4>
    <a:accent5>
      <a:srgbClr val="AACAFF"/>
    </a:accent5>
    <a:accent6>
      <a:srgbClr val="009F00"/>
    </a:accent6>
    <a:hlink>
      <a:srgbClr val="FFE701"/>
    </a:hlink>
    <a:folHlink>
      <a:srgbClr val="FF9900"/>
    </a:folHlink>
  </a:clrScheme>
</a:themeOverride>
</file>

<file path=ppt/theme/themeOverride10.xml><?xml version="1.0" encoding="utf-8"?>
<a:themeOverride xmlns:a="http://schemas.openxmlformats.org/drawingml/2006/main">
  <a:clrScheme name="Slit 5">
    <a:dk1>
      <a:srgbClr val="008885"/>
    </a:dk1>
    <a:lt1>
      <a:srgbClr val="FFFFFF"/>
    </a:lt1>
    <a:dk2>
      <a:srgbClr val="007572"/>
    </a:dk2>
    <a:lt2>
      <a:srgbClr val="FFFF99"/>
    </a:lt2>
    <a:accent1>
      <a:srgbClr val="33CCCC"/>
    </a:accent1>
    <a:accent2>
      <a:srgbClr val="6D6FC7"/>
    </a:accent2>
    <a:accent3>
      <a:srgbClr val="AABDBC"/>
    </a:accent3>
    <a:accent4>
      <a:srgbClr val="DADADA"/>
    </a:accent4>
    <a:accent5>
      <a:srgbClr val="ADE2E2"/>
    </a:accent5>
    <a:accent6>
      <a:srgbClr val="6264B4"/>
    </a:accent6>
    <a:hlink>
      <a:srgbClr val="FFFFCC"/>
    </a:hlink>
    <a:folHlink>
      <a:srgbClr val="00FF00"/>
    </a:folHlink>
  </a:clrScheme>
</a:themeOverride>
</file>

<file path=ppt/theme/themeOverride11.xml><?xml version="1.0" encoding="utf-8"?>
<a:themeOverride xmlns:a="http://schemas.openxmlformats.org/drawingml/2006/main">
  <a:clrScheme name="Slit 7">
    <a:dk1>
      <a:srgbClr val="7474A2"/>
    </a:dk1>
    <a:lt1>
      <a:srgbClr val="FFFFFF"/>
    </a:lt1>
    <a:dk2>
      <a:srgbClr val="5E5E8E"/>
    </a:dk2>
    <a:lt2>
      <a:srgbClr val="D1D1DF"/>
    </a:lt2>
    <a:accent1>
      <a:srgbClr val="CC66FF"/>
    </a:accent1>
    <a:accent2>
      <a:srgbClr val="6666FF"/>
    </a:accent2>
    <a:accent3>
      <a:srgbClr val="B6B6C6"/>
    </a:accent3>
    <a:accent4>
      <a:srgbClr val="DADADA"/>
    </a:accent4>
    <a:accent5>
      <a:srgbClr val="E2B8FF"/>
    </a:accent5>
    <a:accent6>
      <a:srgbClr val="5C5CE7"/>
    </a:accent6>
    <a:hlink>
      <a:srgbClr val="FFCC99"/>
    </a:hlink>
    <a:folHlink>
      <a:srgbClr val="CCCCFF"/>
    </a:folHlink>
  </a:clrScheme>
</a:themeOverride>
</file>

<file path=ppt/theme/themeOverride12.xml><?xml version="1.0" encoding="utf-8"?>
<a:themeOverride xmlns:a="http://schemas.openxmlformats.org/drawingml/2006/main">
  <a:clrScheme name="Slit 7">
    <a:dk1>
      <a:srgbClr val="7474A2"/>
    </a:dk1>
    <a:lt1>
      <a:srgbClr val="FFFFFF"/>
    </a:lt1>
    <a:dk2>
      <a:srgbClr val="5E5E8E"/>
    </a:dk2>
    <a:lt2>
      <a:srgbClr val="D1D1DF"/>
    </a:lt2>
    <a:accent1>
      <a:srgbClr val="CC66FF"/>
    </a:accent1>
    <a:accent2>
      <a:srgbClr val="6666FF"/>
    </a:accent2>
    <a:accent3>
      <a:srgbClr val="B6B6C6"/>
    </a:accent3>
    <a:accent4>
      <a:srgbClr val="DADADA"/>
    </a:accent4>
    <a:accent5>
      <a:srgbClr val="E2B8FF"/>
    </a:accent5>
    <a:accent6>
      <a:srgbClr val="5C5CE7"/>
    </a:accent6>
    <a:hlink>
      <a:srgbClr val="FFCC99"/>
    </a:hlink>
    <a:folHlink>
      <a:srgbClr val="CCCCFF"/>
    </a:folHlink>
  </a:clrScheme>
</a:themeOverride>
</file>

<file path=ppt/theme/themeOverride13.xml><?xml version="1.0" encoding="utf-8"?>
<a:themeOverride xmlns:a="http://schemas.openxmlformats.org/drawingml/2006/main">
  <a:clrScheme name="Slit 7">
    <a:dk1>
      <a:srgbClr val="7474A2"/>
    </a:dk1>
    <a:lt1>
      <a:srgbClr val="FFFFFF"/>
    </a:lt1>
    <a:dk2>
      <a:srgbClr val="5E5E8E"/>
    </a:dk2>
    <a:lt2>
      <a:srgbClr val="D1D1DF"/>
    </a:lt2>
    <a:accent1>
      <a:srgbClr val="CC66FF"/>
    </a:accent1>
    <a:accent2>
      <a:srgbClr val="6666FF"/>
    </a:accent2>
    <a:accent3>
      <a:srgbClr val="B6B6C6"/>
    </a:accent3>
    <a:accent4>
      <a:srgbClr val="DADADA"/>
    </a:accent4>
    <a:accent5>
      <a:srgbClr val="E2B8FF"/>
    </a:accent5>
    <a:accent6>
      <a:srgbClr val="5C5CE7"/>
    </a:accent6>
    <a:hlink>
      <a:srgbClr val="FFCC99"/>
    </a:hlink>
    <a:folHlink>
      <a:srgbClr val="CCCCFF"/>
    </a:folHlink>
  </a:clrScheme>
</a:themeOverride>
</file>

<file path=ppt/theme/themeOverride14.xml><?xml version="1.0" encoding="utf-8"?>
<a:themeOverride xmlns:a="http://schemas.openxmlformats.org/drawingml/2006/main">
  <a:clrScheme name="Slit 7">
    <a:dk1>
      <a:srgbClr val="7474A2"/>
    </a:dk1>
    <a:lt1>
      <a:srgbClr val="FFFFFF"/>
    </a:lt1>
    <a:dk2>
      <a:srgbClr val="5E5E8E"/>
    </a:dk2>
    <a:lt2>
      <a:srgbClr val="D1D1DF"/>
    </a:lt2>
    <a:accent1>
      <a:srgbClr val="CC66FF"/>
    </a:accent1>
    <a:accent2>
      <a:srgbClr val="6666FF"/>
    </a:accent2>
    <a:accent3>
      <a:srgbClr val="B6B6C6"/>
    </a:accent3>
    <a:accent4>
      <a:srgbClr val="DADADA"/>
    </a:accent4>
    <a:accent5>
      <a:srgbClr val="E2B8FF"/>
    </a:accent5>
    <a:accent6>
      <a:srgbClr val="5C5CE7"/>
    </a:accent6>
    <a:hlink>
      <a:srgbClr val="FFCC99"/>
    </a:hlink>
    <a:folHlink>
      <a:srgbClr val="CCCCFF"/>
    </a:folHlink>
  </a:clrScheme>
</a:themeOverride>
</file>

<file path=ppt/theme/themeOverride15.xml><?xml version="1.0" encoding="utf-8"?>
<a:themeOverride xmlns:a="http://schemas.openxmlformats.org/drawingml/2006/main">
  <a:clrScheme name="Slit 7">
    <a:dk1>
      <a:srgbClr val="7474A2"/>
    </a:dk1>
    <a:lt1>
      <a:srgbClr val="FFFFFF"/>
    </a:lt1>
    <a:dk2>
      <a:srgbClr val="5E5E8E"/>
    </a:dk2>
    <a:lt2>
      <a:srgbClr val="D1D1DF"/>
    </a:lt2>
    <a:accent1>
      <a:srgbClr val="CC66FF"/>
    </a:accent1>
    <a:accent2>
      <a:srgbClr val="6666FF"/>
    </a:accent2>
    <a:accent3>
      <a:srgbClr val="B6B6C6"/>
    </a:accent3>
    <a:accent4>
      <a:srgbClr val="DADADA"/>
    </a:accent4>
    <a:accent5>
      <a:srgbClr val="E2B8FF"/>
    </a:accent5>
    <a:accent6>
      <a:srgbClr val="5C5CE7"/>
    </a:accent6>
    <a:hlink>
      <a:srgbClr val="FFCC99"/>
    </a:hlink>
    <a:folHlink>
      <a:srgbClr val="CCCCFF"/>
    </a:folHlink>
  </a:clrScheme>
</a:themeOverride>
</file>

<file path=ppt/theme/themeOverride16.xml><?xml version="1.0" encoding="utf-8"?>
<a:themeOverride xmlns:a="http://schemas.openxmlformats.org/drawingml/2006/main">
  <a:clrScheme name="Slit 4">
    <a:dk1>
      <a:srgbClr val="3A7400"/>
    </a:dk1>
    <a:lt1>
      <a:srgbClr val="FFFFFF"/>
    </a:lt1>
    <a:dk2>
      <a:srgbClr val="2E5C00"/>
    </a:dk2>
    <a:lt2>
      <a:srgbClr val="FFFFFF"/>
    </a:lt2>
    <a:accent1>
      <a:srgbClr val="79CA02"/>
    </a:accent1>
    <a:accent2>
      <a:srgbClr val="008080"/>
    </a:accent2>
    <a:accent3>
      <a:srgbClr val="ADB5AA"/>
    </a:accent3>
    <a:accent4>
      <a:srgbClr val="DADADA"/>
    </a:accent4>
    <a:accent5>
      <a:srgbClr val="BEE1AA"/>
    </a:accent5>
    <a:accent6>
      <a:srgbClr val="007373"/>
    </a:accent6>
    <a:hlink>
      <a:srgbClr val="A8DE0E"/>
    </a:hlink>
    <a:folHlink>
      <a:srgbClr val="00CC66"/>
    </a:folHlink>
  </a:clrScheme>
</a:themeOverride>
</file>

<file path=ppt/theme/themeOverride2.xml><?xml version="1.0" encoding="utf-8"?>
<a:themeOverride xmlns:a="http://schemas.openxmlformats.org/drawingml/2006/main">
  <a:clrScheme name="Slit 6">
    <a:dk1>
      <a:srgbClr val="0000AC"/>
    </a:dk1>
    <a:lt1>
      <a:srgbClr val="FFFFFF"/>
    </a:lt1>
    <a:dk2>
      <a:srgbClr val="000086"/>
    </a:dk2>
    <a:lt2>
      <a:srgbClr val="CCFFFF"/>
    </a:lt2>
    <a:accent1>
      <a:srgbClr val="0099FF"/>
    </a:accent1>
    <a:accent2>
      <a:srgbClr val="00B000"/>
    </a:accent2>
    <a:accent3>
      <a:srgbClr val="AAAAC3"/>
    </a:accent3>
    <a:accent4>
      <a:srgbClr val="DADADA"/>
    </a:accent4>
    <a:accent5>
      <a:srgbClr val="AACAFF"/>
    </a:accent5>
    <a:accent6>
      <a:srgbClr val="009F00"/>
    </a:accent6>
    <a:hlink>
      <a:srgbClr val="FFE701"/>
    </a:hlink>
    <a:folHlink>
      <a:srgbClr val="FF9900"/>
    </a:folHlink>
  </a:clrScheme>
</a:themeOverride>
</file>

<file path=ppt/theme/themeOverride3.xml><?xml version="1.0" encoding="utf-8"?>
<a:themeOverride xmlns:a="http://schemas.openxmlformats.org/drawingml/2006/main">
  <a:clrScheme name="Slit 6">
    <a:dk1>
      <a:srgbClr val="0000AC"/>
    </a:dk1>
    <a:lt1>
      <a:srgbClr val="FFFFFF"/>
    </a:lt1>
    <a:dk2>
      <a:srgbClr val="000086"/>
    </a:dk2>
    <a:lt2>
      <a:srgbClr val="CCFFFF"/>
    </a:lt2>
    <a:accent1>
      <a:srgbClr val="0099FF"/>
    </a:accent1>
    <a:accent2>
      <a:srgbClr val="00B000"/>
    </a:accent2>
    <a:accent3>
      <a:srgbClr val="AAAAC3"/>
    </a:accent3>
    <a:accent4>
      <a:srgbClr val="DADADA"/>
    </a:accent4>
    <a:accent5>
      <a:srgbClr val="AACAFF"/>
    </a:accent5>
    <a:accent6>
      <a:srgbClr val="009F00"/>
    </a:accent6>
    <a:hlink>
      <a:srgbClr val="FFE701"/>
    </a:hlink>
    <a:folHlink>
      <a:srgbClr val="FF9900"/>
    </a:folHlink>
  </a:clrScheme>
</a:themeOverride>
</file>

<file path=ppt/theme/themeOverride4.xml><?xml version="1.0" encoding="utf-8"?>
<a:themeOverride xmlns:a="http://schemas.openxmlformats.org/drawingml/2006/main">
  <a:clrScheme name="Slit 6">
    <a:dk1>
      <a:srgbClr val="0000AC"/>
    </a:dk1>
    <a:lt1>
      <a:srgbClr val="FFFFFF"/>
    </a:lt1>
    <a:dk2>
      <a:srgbClr val="000086"/>
    </a:dk2>
    <a:lt2>
      <a:srgbClr val="CCFFFF"/>
    </a:lt2>
    <a:accent1>
      <a:srgbClr val="0099FF"/>
    </a:accent1>
    <a:accent2>
      <a:srgbClr val="00B000"/>
    </a:accent2>
    <a:accent3>
      <a:srgbClr val="AAAAC3"/>
    </a:accent3>
    <a:accent4>
      <a:srgbClr val="DADADA"/>
    </a:accent4>
    <a:accent5>
      <a:srgbClr val="AACAFF"/>
    </a:accent5>
    <a:accent6>
      <a:srgbClr val="009F00"/>
    </a:accent6>
    <a:hlink>
      <a:srgbClr val="FFE701"/>
    </a:hlink>
    <a:folHlink>
      <a:srgbClr val="FF9900"/>
    </a:folHlink>
  </a:clrScheme>
</a:themeOverride>
</file>

<file path=ppt/theme/themeOverride5.xml><?xml version="1.0" encoding="utf-8"?>
<a:themeOverride xmlns:a="http://schemas.openxmlformats.org/drawingml/2006/main">
  <a:clrScheme name="Slit 6">
    <a:dk1>
      <a:srgbClr val="0000AC"/>
    </a:dk1>
    <a:lt1>
      <a:srgbClr val="FFFFFF"/>
    </a:lt1>
    <a:dk2>
      <a:srgbClr val="000086"/>
    </a:dk2>
    <a:lt2>
      <a:srgbClr val="CCFFFF"/>
    </a:lt2>
    <a:accent1>
      <a:srgbClr val="0099FF"/>
    </a:accent1>
    <a:accent2>
      <a:srgbClr val="00B000"/>
    </a:accent2>
    <a:accent3>
      <a:srgbClr val="AAAAC3"/>
    </a:accent3>
    <a:accent4>
      <a:srgbClr val="DADADA"/>
    </a:accent4>
    <a:accent5>
      <a:srgbClr val="AACAFF"/>
    </a:accent5>
    <a:accent6>
      <a:srgbClr val="009F00"/>
    </a:accent6>
    <a:hlink>
      <a:srgbClr val="FFE701"/>
    </a:hlink>
    <a:folHlink>
      <a:srgbClr val="FF9900"/>
    </a:folHlink>
  </a:clrScheme>
</a:themeOverride>
</file>

<file path=ppt/theme/themeOverride6.xml><?xml version="1.0" encoding="utf-8"?>
<a:themeOverride xmlns:a="http://schemas.openxmlformats.org/drawingml/2006/main">
  <a:clrScheme name="Slit 5">
    <a:dk1>
      <a:srgbClr val="008885"/>
    </a:dk1>
    <a:lt1>
      <a:srgbClr val="FFFFFF"/>
    </a:lt1>
    <a:dk2>
      <a:srgbClr val="007572"/>
    </a:dk2>
    <a:lt2>
      <a:srgbClr val="FFFF99"/>
    </a:lt2>
    <a:accent1>
      <a:srgbClr val="33CCCC"/>
    </a:accent1>
    <a:accent2>
      <a:srgbClr val="6D6FC7"/>
    </a:accent2>
    <a:accent3>
      <a:srgbClr val="AABDBC"/>
    </a:accent3>
    <a:accent4>
      <a:srgbClr val="DADADA"/>
    </a:accent4>
    <a:accent5>
      <a:srgbClr val="ADE2E2"/>
    </a:accent5>
    <a:accent6>
      <a:srgbClr val="6264B4"/>
    </a:accent6>
    <a:hlink>
      <a:srgbClr val="FFFFCC"/>
    </a:hlink>
    <a:folHlink>
      <a:srgbClr val="00FF00"/>
    </a:folHlink>
  </a:clrScheme>
</a:themeOverride>
</file>

<file path=ppt/theme/themeOverride7.xml><?xml version="1.0" encoding="utf-8"?>
<a:themeOverride xmlns:a="http://schemas.openxmlformats.org/drawingml/2006/main">
  <a:clrScheme name="Slit 5">
    <a:dk1>
      <a:srgbClr val="008885"/>
    </a:dk1>
    <a:lt1>
      <a:srgbClr val="FFFFFF"/>
    </a:lt1>
    <a:dk2>
      <a:srgbClr val="007572"/>
    </a:dk2>
    <a:lt2>
      <a:srgbClr val="FFFF99"/>
    </a:lt2>
    <a:accent1>
      <a:srgbClr val="33CCCC"/>
    </a:accent1>
    <a:accent2>
      <a:srgbClr val="6D6FC7"/>
    </a:accent2>
    <a:accent3>
      <a:srgbClr val="AABDBC"/>
    </a:accent3>
    <a:accent4>
      <a:srgbClr val="DADADA"/>
    </a:accent4>
    <a:accent5>
      <a:srgbClr val="ADE2E2"/>
    </a:accent5>
    <a:accent6>
      <a:srgbClr val="6264B4"/>
    </a:accent6>
    <a:hlink>
      <a:srgbClr val="FFFFCC"/>
    </a:hlink>
    <a:folHlink>
      <a:srgbClr val="00FF00"/>
    </a:folHlink>
  </a:clrScheme>
</a:themeOverride>
</file>

<file path=ppt/theme/themeOverride8.xml><?xml version="1.0" encoding="utf-8"?>
<a:themeOverride xmlns:a="http://schemas.openxmlformats.org/drawingml/2006/main">
  <a:clrScheme name="Slit 5">
    <a:dk1>
      <a:srgbClr val="008885"/>
    </a:dk1>
    <a:lt1>
      <a:srgbClr val="FFFFFF"/>
    </a:lt1>
    <a:dk2>
      <a:srgbClr val="007572"/>
    </a:dk2>
    <a:lt2>
      <a:srgbClr val="FFFF99"/>
    </a:lt2>
    <a:accent1>
      <a:srgbClr val="33CCCC"/>
    </a:accent1>
    <a:accent2>
      <a:srgbClr val="6D6FC7"/>
    </a:accent2>
    <a:accent3>
      <a:srgbClr val="AABDBC"/>
    </a:accent3>
    <a:accent4>
      <a:srgbClr val="DADADA"/>
    </a:accent4>
    <a:accent5>
      <a:srgbClr val="ADE2E2"/>
    </a:accent5>
    <a:accent6>
      <a:srgbClr val="6264B4"/>
    </a:accent6>
    <a:hlink>
      <a:srgbClr val="FFFFCC"/>
    </a:hlink>
    <a:folHlink>
      <a:srgbClr val="00FF00"/>
    </a:folHlink>
  </a:clrScheme>
</a:themeOverride>
</file>

<file path=ppt/theme/themeOverride9.xml><?xml version="1.0" encoding="utf-8"?>
<a:themeOverride xmlns:a="http://schemas.openxmlformats.org/drawingml/2006/main">
  <a:clrScheme name="Slit 5">
    <a:dk1>
      <a:srgbClr val="008885"/>
    </a:dk1>
    <a:lt1>
      <a:srgbClr val="FFFFFF"/>
    </a:lt1>
    <a:dk2>
      <a:srgbClr val="007572"/>
    </a:dk2>
    <a:lt2>
      <a:srgbClr val="FFFF99"/>
    </a:lt2>
    <a:accent1>
      <a:srgbClr val="33CCCC"/>
    </a:accent1>
    <a:accent2>
      <a:srgbClr val="6D6FC7"/>
    </a:accent2>
    <a:accent3>
      <a:srgbClr val="AABDBC"/>
    </a:accent3>
    <a:accent4>
      <a:srgbClr val="DADADA"/>
    </a:accent4>
    <a:accent5>
      <a:srgbClr val="ADE2E2"/>
    </a:accent5>
    <a:accent6>
      <a:srgbClr val="6264B4"/>
    </a:accent6>
    <a:hlink>
      <a:srgbClr val="FFFFCC"/>
    </a:hlink>
    <a:folHlink>
      <a:srgbClr val="00FF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879</Words>
  <Application>Microsoft Office PowerPoint</Application>
  <PresentationFormat>On-screen Show (4:3)</PresentationFormat>
  <Paragraphs>154</Paragraphs>
  <Slides>28</Slides>
  <Notes>28</Notes>
  <HiddenSlides>5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Slit</vt:lpstr>
      <vt:lpstr>Office Theme</vt:lpstr>
      <vt:lpstr>STI Jeopardy</vt:lpstr>
      <vt:lpstr>Instructions</vt:lpstr>
      <vt:lpstr>Instructions</vt:lpstr>
      <vt:lpstr>Instructions</vt:lpstr>
      <vt:lpstr>Double Jeopardy</vt:lpstr>
      <vt:lpstr>Final Jeopardy</vt:lpstr>
      <vt:lpstr>Jeopardy</vt:lpstr>
      <vt:lpstr>Symptoms - $100</vt:lpstr>
      <vt:lpstr>Symptoms - $200</vt:lpstr>
      <vt:lpstr>Symptoms - $300</vt:lpstr>
      <vt:lpstr>Symptoms - $400</vt:lpstr>
      <vt:lpstr>Symptoms - $500</vt:lpstr>
      <vt:lpstr>Prevention - $100</vt:lpstr>
      <vt:lpstr>Prevention - $200</vt:lpstr>
      <vt:lpstr>Prevention - $300</vt:lpstr>
      <vt:lpstr>Prevention - $400</vt:lpstr>
      <vt:lpstr>Prevention - $500</vt:lpstr>
      <vt:lpstr>Testing - $100</vt:lpstr>
      <vt:lpstr>Testing - $200</vt:lpstr>
      <vt:lpstr>Testing - $300</vt:lpstr>
      <vt:lpstr>Testing - $400</vt:lpstr>
      <vt:lpstr>Testing - $500</vt:lpstr>
      <vt:lpstr>Transmission - $100</vt:lpstr>
      <vt:lpstr>Transmission - $200</vt:lpstr>
      <vt:lpstr>Transmission - $300</vt:lpstr>
      <vt:lpstr>Transmission - $400</vt:lpstr>
      <vt:lpstr>Transmission - $500</vt:lpstr>
      <vt:lpstr>Final Jeopardy</vt:lpstr>
    </vt:vector>
  </TitlesOfParts>
  <Company>Adams 12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 Jeopardy</dc:title>
  <dc:subject>Symptoms, prevention. Testing, transmission</dc:subject>
  <dc:creator>Durham Region Health Department</dc:creator>
  <cp:lastModifiedBy>Durham Region Health Department</cp:lastModifiedBy>
  <cp:revision>46</cp:revision>
  <dcterms:created xsi:type="dcterms:W3CDTF">2003-06-20T20:17:15Z</dcterms:created>
  <dcterms:modified xsi:type="dcterms:W3CDTF">2017-08-30T13:13:07Z</dcterms:modified>
</cp:coreProperties>
</file>